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5"/>
  </p:notesMasterIdLst>
  <p:sldIdLst>
    <p:sldId id="256" r:id="rId2"/>
    <p:sldId id="257" r:id="rId3"/>
    <p:sldId id="258" r:id="rId4"/>
    <p:sldId id="560" r:id="rId5"/>
    <p:sldId id="561" r:id="rId6"/>
    <p:sldId id="562" r:id="rId7"/>
    <p:sldId id="563" r:id="rId8"/>
    <p:sldId id="564" r:id="rId9"/>
    <p:sldId id="616" r:id="rId10"/>
    <p:sldId id="566" r:id="rId11"/>
    <p:sldId id="567" r:id="rId12"/>
    <p:sldId id="568" r:id="rId13"/>
    <p:sldId id="634" r:id="rId14"/>
    <p:sldId id="569" r:id="rId15"/>
    <p:sldId id="584" r:id="rId16"/>
    <p:sldId id="585" r:id="rId17"/>
    <p:sldId id="586" r:id="rId18"/>
    <p:sldId id="578" r:id="rId19"/>
    <p:sldId id="579" r:id="rId20"/>
    <p:sldId id="580" r:id="rId21"/>
    <p:sldId id="581" r:id="rId22"/>
    <p:sldId id="590" r:id="rId23"/>
    <p:sldId id="592" r:id="rId24"/>
    <p:sldId id="591" r:id="rId25"/>
    <p:sldId id="600" r:id="rId26"/>
    <p:sldId id="605" r:id="rId27"/>
    <p:sldId id="604" r:id="rId28"/>
    <p:sldId id="572" r:id="rId29"/>
    <p:sldId id="617" r:id="rId30"/>
    <p:sldId id="606" r:id="rId31"/>
    <p:sldId id="632" r:id="rId32"/>
    <p:sldId id="610" r:id="rId33"/>
    <p:sldId id="615" r:id="rId34"/>
    <p:sldId id="534" r:id="rId35"/>
    <p:sldId id="535" r:id="rId36"/>
    <p:sldId id="536" r:id="rId37"/>
    <p:sldId id="537" r:id="rId38"/>
    <p:sldId id="538" r:id="rId39"/>
    <p:sldId id="539" r:id="rId40"/>
    <p:sldId id="540" r:id="rId41"/>
    <p:sldId id="541" r:id="rId42"/>
    <p:sldId id="542" r:id="rId43"/>
    <p:sldId id="544" r:id="rId44"/>
    <p:sldId id="543" r:id="rId45"/>
    <p:sldId id="545" r:id="rId46"/>
    <p:sldId id="618" r:id="rId47"/>
    <p:sldId id="619" r:id="rId48"/>
    <p:sldId id="546" r:id="rId49"/>
    <p:sldId id="547" r:id="rId50"/>
    <p:sldId id="548" r:id="rId51"/>
    <p:sldId id="620" r:id="rId52"/>
    <p:sldId id="549" r:id="rId53"/>
    <p:sldId id="550" r:id="rId54"/>
    <p:sldId id="621" r:id="rId55"/>
    <p:sldId id="554" r:id="rId56"/>
    <p:sldId id="623" r:id="rId57"/>
    <p:sldId id="626" r:id="rId58"/>
    <p:sldId id="628" r:id="rId59"/>
    <p:sldId id="259" r:id="rId60"/>
    <p:sldId id="630" r:id="rId61"/>
    <p:sldId id="261" r:id="rId62"/>
    <p:sldId id="262" r:id="rId63"/>
    <p:sldId id="263" r:id="rId64"/>
    <p:sldId id="264" r:id="rId65"/>
    <p:sldId id="265" r:id="rId66"/>
    <p:sldId id="266" r:id="rId67"/>
    <p:sldId id="267" r:id="rId68"/>
    <p:sldId id="268" r:id="rId69"/>
    <p:sldId id="271" r:id="rId70"/>
    <p:sldId id="270" r:id="rId71"/>
    <p:sldId id="272" r:id="rId72"/>
    <p:sldId id="631" r:id="rId73"/>
    <p:sldId id="494"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FD944-DCE6-97D2-9831-932F97844D12}" v="147" dt="2025-03-23T09:32:12.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1032" y="-6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Elgohary" userId="364471da3d67b863" providerId="Windows Live" clId="Web-{4B9FD944-DCE6-97D2-9831-932F97844D12}"/>
    <pc:docChg chg="addSld delSld modSld sldOrd">
      <pc:chgData name="Sara Elgohary" userId="364471da3d67b863" providerId="Windows Live" clId="Web-{4B9FD944-DCE6-97D2-9831-932F97844D12}" dt="2025-03-23T09:32:12.160" v="145" actId="20577"/>
      <pc:docMkLst>
        <pc:docMk/>
      </pc:docMkLst>
      <pc:sldChg chg="addSp delSp modSp add">
        <pc:chgData name="Sara Elgohary" userId="364471da3d67b863" providerId="Windows Live" clId="Web-{4B9FD944-DCE6-97D2-9831-932F97844D12}" dt="2025-03-23T09:25:29.451" v="94"/>
        <pc:sldMkLst>
          <pc:docMk/>
          <pc:sldMk cId="4172386992" sldId="259"/>
        </pc:sldMkLst>
        <pc:spChg chg="add del mod">
          <ac:chgData name="Sara Elgohary" userId="364471da3d67b863" providerId="Windows Live" clId="Web-{4B9FD944-DCE6-97D2-9831-932F97844D12}" dt="2025-03-23T09:25:29.451" v="94"/>
          <ac:spMkLst>
            <pc:docMk/>
            <pc:sldMk cId="4172386992" sldId="259"/>
            <ac:spMk id="4" creationId="{5E6A2D82-D03F-C254-821E-C1178B8BCFF9}"/>
          </ac:spMkLst>
        </pc:spChg>
      </pc:sldChg>
      <pc:sldChg chg="add del">
        <pc:chgData name="Sara Elgohary" userId="364471da3d67b863" providerId="Windows Live" clId="Web-{4B9FD944-DCE6-97D2-9831-932F97844D12}" dt="2025-03-23T09:12:34.235" v="20"/>
        <pc:sldMkLst>
          <pc:docMk/>
          <pc:sldMk cId="3143337147" sldId="260"/>
        </pc:sldMkLst>
      </pc:sldChg>
      <pc:sldChg chg="modSp add">
        <pc:chgData name="Sara Elgohary" userId="364471da3d67b863" providerId="Windows Live" clId="Web-{4B9FD944-DCE6-97D2-9831-932F97844D12}" dt="2025-03-23T09:26:45.030" v="108" actId="14100"/>
        <pc:sldMkLst>
          <pc:docMk/>
          <pc:sldMk cId="3387803883" sldId="261"/>
        </pc:sldMkLst>
        <pc:spChg chg="mod">
          <ac:chgData name="Sara Elgohary" userId="364471da3d67b863" providerId="Windows Live" clId="Web-{4B9FD944-DCE6-97D2-9831-932F97844D12}" dt="2025-03-23T09:26:12.405" v="101"/>
          <ac:spMkLst>
            <pc:docMk/>
            <pc:sldMk cId="3387803883" sldId="261"/>
            <ac:spMk id="2" creationId="{0E37E061-2333-8BEF-D10F-D0F4C7F06EDE}"/>
          </ac:spMkLst>
        </pc:spChg>
        <pc:spChg chg="mod">
          <ac:chgData name="Sara Elgohary" userId="364471da3d67b863" providerId="Windows Live" clId="Web-{4B9FD944-DCE6-97D2-9831-932F97844D12}" dt="2025-03-23T09:26:45.030" v="108" actId="14100"/>
          <ac:spMkLst>
            <pc:docMk/>
            <pc:sldMk cId="3387803883" sldId="261"/>
            <ac:spMk id="3" creationId="{2059258F-1BB7-727E-669B-6045DE1E61E1}"/>
          </ac:spMkLst>
        </pc:spChg>
      </pc:sldChg>
      <pc:sldChg chg="modSp add">
        <pc:chgData name="Sara Elgohary" userId="364471da3d67b863" providerId="Windows Live" clId="Web-{4B9FD944-DCE6-97D2-9831-932F97844D12}" dt="2025-03-23T09:27:44.548" v="110"/>
        <pc:sldMkLst>
          <pc:docMk/>
          <pc:sldMk cId="1204670778" sldId="262"/>
        </pc:sldMkLst>
        <pc:spChg chg="mod">
          <ac:chgData name="Sara Elgohary" userId="364471da3d67b863" providerId="Windows Live" clId="Web-{4B9FD944-DCE6-97D2-9831-932F97844D12}" dt="2025-03-23T09:27:44.548" v="110"/>
          <ac:spMkLst>
            <pc:docMk/>
            <pc:sldMk cId="1204670778" sldId="262"/>
            <ac:spMk id="2" creationId="{5142EC9A-59D6-FF70-A7BD-CC80B43919A3}"/>
          </ac:spMkLst>
        </pc:spChg>
      </pc:sldChg>
      <pc:sldChg chg="modSp add ord">
        <pc:chgData name="Sara Elgohary" userId="364471da3d67b863" providerId="Windows Live" clId="Web-{4B9FD944-DCE6-97D2-9831-932F97844D12}" dt="2025-03-23T09:27:54.376" v="113"/>
        <pc:sldMkLst>
          <pc:docMk/>
          <pc:sldMk cId="1725875030" sldId="263"/>
        </pc:sldMkLst>
        <pc:spChg chg="mod">
          <ac:chgData name="Sara Elgohary" userId="364471da3d67b863" providerId="Windows Live" clId="Web-{4B9FD944-DCE6-97D2-9831-932F97844D12}" dt="2025-03-23T09:27:54.376" v="113"/>
          <ac:spMkLst>
            <pc:docMk/>
            <pc:sldMk cId="1725875030" sldId="263"/>
            <ac:spMk id="2" creationId="{F1245659-8E54-A8F5-5D59-F291A379F4A0}"/>
          </ac:spMkLst>
        </pc:spChg>
      </pc:sldChg>
      <pc:sldChg chg="modSp add">
        <pc:chgData name="Sara Elgohary" userId="364471da3d67b863" providerId="Windows Live" clId="Web-{4B9FD944-DCE6-97D2-9831-932F97844D12}" dt="2025-03-23T09:28:30.064" v="115"/>
        <pc:sldMkLst>
          <pc:docMk/>
          <pc:sldMk cId="551374290" sldId="264"/>
        </pc:sldMkLst>
        <pc:spChg chg="mod">
          <ac:chgData name="Sara Elgohary" userId="364471da3d67b863" providerId="Windows Live" clId="Web-{4B9FD944-DCE6-97D2-9831-932F97844D12}" dt="2025-03-23T09:28:30.064" v="115"/>
          <ac:spMkLst>
            <pc:docMk/>
            <pc:sldMk cId="551374290" sldId="264"/>
            <ac:spMk id="2" creationId="{E0D61938-D3EA-6EDD-69B0-B13C55FB7D2E}"/>
          </ac:spMkLst>
        </pc:spChg>
      </pc:sldChg>
      <pc:sldChg chg="modSp add">
        <pc:chgData name="Sara Elgohary" userId="364471da3d67b863" providerId="Windows Live" clId="Web-{4B9FD944-DCE6-97D2-9831-932F97844D12}" dt="2025-03-23T09:28:43.174" v="118"/>
        <pc:sldMkLst>
          <pc:docMk/>
          <pc:sldMk cId="2769446601" sldId="265"/>
        </pc:sldMkLst>
        <pc:spChg chg="mod">
          <ac:chgData name="Sara Elgohary" userId="364471da3d67b863" providerId="Windows Live" clId="Web-{4B9FD944-DCE6-97D2-9831-932F97844D12}" dt="2025-03-23T09:28:43.174" v="118"/>
          <ac:spMkLst>
            <pc:docMk/>
            <pc:sldMk cId="2769446601" sldId="265"/>
            <ac:spMk id="2" creationId="{0BFF9E64-5B89-4EFC-8221-DAA2D0A0E222}"/>
          </ac:spMkLst>
        </pc:spChg>
      </pc:sldChg>
      <pc:sldChg chg="modSp add">
        <pc:chgData name="Sara Elgohary" userId="364471da3d67b863" providerId="Windows Live" clId="Web-{4B9FD944-DCE6-97D2-9831-932F97844D12}" dt="2025-03-23T09:29:05.877" v="120"/>
        <pc:sldMkLst>
          <pc:docMk/>
          <pc:sldMk cId="3106645001" sldId="266"/>
        </pc:sldMkLst>
        <pc:spChg chg="mod">
          <ac:chgData name="Sara Elgohary" userId="364471da3d67b863" providerId="Windows Live" clId="Web-{4B9FD944-DCE6-97D2-9831-932F97844D12}" dt="2025-03-23T09:29:05.877" v="120"/>
          <ac:spMkLst>
            <pc:docMk/>
            <pc:sldMk cId="3106645001" sldId="266"/>
            <ac:spMk id="2" creationId="{C9E8F6B2-4035-6486-E7A1-6E456F03E407}"/>
          </ac:spMkLst>
        </pc:spChg>
      </pc:sldChg>
      <pc:sldChg chg="modSp add mod modClrScheme chgLayout">
        <pc:chgData name="Sara Elgohary" userId="364471da3d67b863" providerId="Windows Live" clId="Web-{4B9FD944-DCE6-97D2-9831-932F97844D12}" dt="2025-03-23T09:29:34.034" v="127" actId="1076"/>
        <pc:sldMkLst>
          <pc:docMk/>
          <pc:sldMk cId="3784773835" sldId="267"/>
        </pc:sldMkLst>
        <pc:spChg chg="mod ord">
          <ac:chgData name="Sara Elgohary" userId="364471da3d67b863" providerId="Windows Live" clId="Web-{4B9FD944-DCE6-97D2-9831-932F97844D12}" dt="2025-03-23T09:29:34.034" v="127" actId="1076"/>
          <ac:spMkLst>
            <pc:docMk/>
            <pc:sldMk cId="3784773835" sldId="267"/>
            <ac:spMk id="2" creationId="{E6786BE1-AB93-D73B-1D6F-63A6D231BCBF}"/>
          </ac:spMkLst>
        </pc:spChg>
        <pc:spChg chg="mod ord">
          <ac:chgData name="Sara Elgohary" userId="364471da3d67b863" providerId="Windows Live" clId="Web-{4B9FD944-DCE6-97D2-9831-932F97844D12}" dt="2025-03-23T09:29:31.096" v="126" actId="1076"/>
          <ac:spMkLst>
            <pc:docMk/>
            <pc:sldMk cId="3784773835" sldId="267"/>
            <ac:spMk id="3" creationId="{DC9FE367-607B-4102-DE7F-5DABCF5B694F}"/>
          </ac:spMkLst>
        </pc:spChg>
      </pc:sldChg>
      <pc:sldChg chg="addSp delSp modSp add del mod modClrScheme addAnim delAnim chgLayout">
        <pc:chgData name="Sara Elgohary" userId="364471da3d67b863" providerId="Windows Live" clId="Web-{4B9FD944-DCE6-97D2-9831-932F97844D12}" dt="2025-03-23T09:30:21.518" v="132" actId="1076"/>
        <pc:sldMkLst>
          <pc:docMk/>
          <pc:sldMk cId="2018025515" sldId="268"/>
        </pc:sldMkLst>
        <pc:spChg chg="add del mod ord">
          <ac:chgData name="Sara Elgohary" userId="364471da3d67b863" providerId="Windows Live" clId="Web-{4B9FD944-DCE6-97D2-9831-932F97844D12}" dt="2025-03-23T09:30:14.628" v="131"/>
          <ac:spMkLst>
            <pc:docMk/>
            <pc:sldMk cId="2018025515" sldId="268"/>
            <ac:spMk id="2" creationId="{CA92FB8F-1168-93BF-90E5-EBDACAFB6456}"/>
          </ac:spMkLst>
        </pc:spChg>
        <pc:spChg chg="mod ord">
          <ac:chgData name="Sara Elgohary" userId="364471da3d67b863" providerId="Windows Live" clId="Web-{4B9FD944-DCE6-97D2-9831-932F97844D12}" dt="2025-03-23T09:30:21.518" v="132" actId="1076"/>
          <ac:spMkLst>
            <pc:docMk/>
            <pc:sldMk cId="2018025515" sldId="268"/>
            <ac:spMk id="4" creationId="{6A2AA8EF-0B8C-191A-8093-44DE69F68B3F}"/>
          </ac:spMkLst>
        </pc:spChg>
        <pc:spChg chg="add del mod">
          <ac:chgData name="Sara Elgohary" userId="364471da3d67b863" providerId="Windows Live" clId="Web-{4B9FD944-DCE6-97D2-9831-932F97844D12}" dt="2025-03-23T09:16:52.442" v="56"/>
          <ac:spMkLst>
            <pc:docMk/>
            <pc:sldMk cId="2018025515" sldId="268"/>
            <ac:spMk id="6" creationId="{6AE0FCD8-F8F0-D670-531B-2591594AA8CA}"/>
          </ac:spMkLst>
        </pc:spChg>
      </pc:sldChg>
      <pc:sldChg chg="modSp add">
        <pc:chgData name="Sara Elgohary" userId="364471da3d67b863" providerId="Windows Live" clId="Web-{4B9FD944-DCE6-97D2-9831-932F97844D12}" dt="2025-03-23T09:30:38.378" v="134"/>
        <pc:sldMkLst>
          <pc:docMk/>
          <pc:sldMk cId="3554031547" sldId="269"/>
        </pc:sldMkLst>
        <pc:spChg chg="mod">
          <ac:chgData name="Sara Elgohary" userId="364471da3d67b863" providerId="Windows Live" clId="Web-{4B9FD944-DCE6-97D2-9831-932F97844D12}" dt="2025-03-23T09:30:38.378" v="134"/>
          <ac:spMkLst>
            <pc:docMk/>
            <pc:sldMk cId="3554031547" sldId="269"/>
            <ac:spMk id="2" creationId="{0BAF3CF2-3C35-7E22-8BD9-6209896620DB}"/>
          </ac:spMkLst>
        </pc:spChg>
      </pc:sldChg>
      <pc:sldChg chg="modSp add">
        <pc:chgData name="Sara Elgohary" userId="364471da3d67b863" providerId="Windows Live" clId="Web-{4B9FD944-DCE6-97D2-9831-932F97844D12}" dt="2025-03-23T09:31:33.394" v="141"/>
        <pc:sldMkLst>
          <pc:docMk/>
          <pc:sldMk cId="2725370718" sldId="270"/>
        </pc:sldMkLst>
        <pc:spChg chg="mod">
          <ac:chgData name="Sara Elgohary" userId="364471da3d67b863" providerId="Windows Live" clId="Web-{4B9FD944-DCE6-97D2-9831-932F97844D12}" dt="2025-03-23T09:31:33.394" v="141"/>
          <ac:spMkLst>
            <pc:docMk/>
            <pc:sldMk cId="2725370718" sldId="270"/>
            <ac:spMk id="2" creationId="{601A5C78-41FD-3012-F89D-8310BBAFE044}"/>
          </ac:spMkLst>
        </pc:spChg>
      </pc:sldChg>
      <pc:sldChg chg="addSp delSp modSp add mod setBg">
        <pc:chgData name="Sara Elgohary" userId="364471da3d67b863" providerId="Windows Live" clId="Web-{4B9FD944-DCE6-97D2-9831-932F97844D12}" dt="2025-03-23T09:31:08.660" v="139"/>
        <pc:sldMkLst>
          <pc:docMk/>
          <pc:sldMk cId="4200144520" sldId="271"/>
        </pc:sldMkLst>
        <pc:spChg chg="mod">
          <ac:chgData name="Sara Elgohary" userId="364471da3d67b863" providerId="Windows Live" clId="Web-{4B9FD944-DCE6-97D2-9831-932F97844D12}" dt="2025-03-23T09:31:08.660" v="139"/>
          <ac:spMkLst>
            <pc:docMk/>
            <pc:sldMk cId="4200144520" sldId="271"/>
            <ac:spMk id="2" creationId="{45B17E76-E9FD-B379-9CD1-C7089584B899}"/>
          </ac:spMkLst>
        </pc:spChg>
        <pc:spChg chg="del">
          <ac:chgData name="Sara Elgohary" userId="364471da3d67b863" providerId="Windows Live" clId="Web-{4B9FD944-DCE6-97D2-9831-932F97844D12}" dt="2025-03-23T09:30:54.863" v="137"/>
          <ac:spMkLst>
            <pc:docMk/>
            <pc:sldMk cId="4200144520" sldId="271"/>
            <ac:spMk id="3" creationId="{71D7BEEA-7AAF-5F33-CDED-3A98C85060D9}"/>
          </ac:spMkLst>
        </pc:spChg>
        <pc:graphicFrameChg chg="add">
          <ac:chgData name="Sara Elgohary" userId="364471da3d67b863" providerId="Windows Live" clId="Web-{4B9FD944-DCE6-97D2-9831-932F97844D12}" dt="2025-03-23T09:30:54.863" v="137"/>
          <ac:graphicFrameMkLst>
            <pc:docMk/>
            <pc:sldMk cId="4200144520" sldId="271"/>
            <ac:graphicFrameMk id="5" creationId="{1058CC85-9D39-CE97-7D83-7A874FC92B65}"/>
          </ac:graphicFrameMkLst>
        </pc:graphicFrameChg>
      </pc:sldChg>
      <pc:sldChg chg="modSp add">
        <pc:chgData name="Sara Elgohary" userId="364471da3d67b863" providerId="Windows Live" clId="Web-{4B9FD944-DCE6-97D2-9831-932F97844D12}" dt="2025-03-23T09:32:12.160" v="145" actId="20577"/>
        <pc:sldMkLst>
          <pc:docMk/>
          <pc:sldMk cId="2630521478" sldId="272"/>
        </pc:sldMkLst>
        <pc:spChg chg="mod">
          <ac:chgData name="Sara Elgohary" userId="364471da3d67b863" providerId="Windows Live" clId="Web-{4B9FD944-DCE6-97D2-9831-932F97844D12}" dt="2025-03-23T09:32:12.160" v="145" actId="20577"/>
          <ac:spMkLst>
            <pc:docMk/>
            <pc:sldMk cId="2630521478" sldId="272"/>
            <ac:spMk id="2" creationId="{939CF2EB-C889-4FE9-0876-6DC8F5A33F6D}"/>
          </ac:spMkLst>
        </pc:spChg>
      </pc:sldChg>
      <pc:sldChg chg="delSp new del mod modClrScheme chgLayout">
        <pc:chgData name="Sara Elgohary" userId="364471da3d67b863" providerId="Windows Live" clId="Web-{4B9FD944-DCE6-97D2-9831-932F97844D12}" dt="2025-03-23T09:08:55.995" v="3"/>
        <pc:sldMkLst>
          <pc:docMk/>
          <pc:sldMk cId="3387900820" sldId="622"/>
        </pc:sldMkLst>
        <pc:spChg chg="del">
          <ac:chgData name="Sara Elgohary" userId="364471da3d67b863" providerId="Windows Live" clId="Web-{4B9FD944-DCE6-97D2-9831-932F97844D12}" dt="2025-03-23T09:08:36.338" v="1"/>
          <ac:spMkLst>
            <pc:docMk/>
            <pc:sldMk cId="3387900820" sldId="622"/>
            <ac:spMk id="2" creationId="{74AB951A-01FE-AA86-331C-544E6008029D}"/>
          </ac:spMkLst>
        </pc:spChg>
        <pc:spChg chg="del">
          <ac:chgData name="Sara Elgohary" userId="364471da3d67b863" providerId="Windows Live" clId="Web-{4B9FD944-DCE6-97D2-9831-932F97844D12}" dt="2025-03-23T09:08:36.338" v="1"/>
          <ac:spMkLst>
            <pc:docMk/>
            <pc:sldMk cId="3387900820" sldId="622"/>
            <ac:spMk id="3" creationId="{98C8CDE1-F7A6-AC16-2E1C-1346C4305897}"/>
          </ac:spMkLst>
        </pc:spChg>
      </pc:sldChg>
      <pc:sldChg chg="add">
        <pc:chgData name="Sara Elgohary" userId="364471da3d67b863" providerId="Windows Live" clId="Web-{4B9FD944-DCE6-97D2-9831-932F97844D12}" dt="2025-03-23T09:08:38.979" v="2"/>
        <pc:sldMkLst>
          <pc:docMk/>
          <pc:sldMk cId="3996520435" sldId="623"/>
        </pc:sldMkLst>
      </pc:sldChg>
      <pc:sldChg chg="new del">
        <pc:chgData name="Sara Elgohary" userId="364471da3d67b863" providerId="Windows Live" clId="Web-{4B9FD944-DCE6-97D2-9831-932F97844D12}" dt="2025-03-23T09:10:46.484" v="8"/>
        <pc:sldMkLst>
          <pc:docMk/>
          <pc:sldMk cId="2102836193" sldId="624"/>
        </pc:sldMkLst>
      </pc:sldChg>
      <pc:sldChg chg="add del">
        <pc:chgData name="Sara Elgohary" userId="364471da3d67b863" providerId="Windows Live" clId="Web-{4B9FD944-DCE6-97D2-9831-932F97844D12}" dt="2025-03-23T09:10:52.953" v="9"/>
        <pc:sldMkLst>
          <pc:docMk/>
          <pc:sldMk cId="3042020803" sldId="625"/>
        </pc:sldMkLst>
      </pc:sldChg>
      <pc:sldChg chg="modSp add">
        <pc:chgData name="Sara Elgohary" userId="364471da3d67b863" providerId="Windows Live" clId="Web-{4B9FD944-DCE6-97D2-9831-932F97844D12}" dt="2025-03-23T09:20:02.413" v="76" actId="14100"/>
        <pc:sldMkLst>
          <pc:docMk/>
          <pc:sldMk cId="425735583" sldId="626"/>
        </pc:sldMkLst>
        <pc:picChg chg="mod">
          <ac:chgData name="Sara Elgohary" userId="364471da3d67b863" providerId="Windows Live" clId="Web-{4B9FD944-DCE6-97D2-9831-932F97844D12}" dt="2025-03-23T09:20:02.413" v="76" actId="14100"/>
          <ac:picMkLst>
            <pc:docMk/>
            <pc:sldMk cId="425735583" sldId="626"/>
            <ac:picMk id="6" creationId="{D6E951A7-98C8-2F3B-10CF-F725EA0D6C96}"/>
          </ac:picMkLst>
        </pc:picChg>
      </pc:sldChg>
      <pc:sldChg chg="new del">
        <pc:chgData name="Sara Elgohary" userId="364471da3d67b863" providerId="Windows Live" clId="Web-{4B9FD944-DCE6-97D2-9831-932F97844D12}" dt="2025-03-23T09:11:11.328" v="12"/>
        <pc:sldMkLst>
          <pc:docMk/>
          <pc:sldMk cId="3917107622" sldId="627"/>
        </pc:sldMkLst>
      </pc:sldChg>
      <pc:sldChg chg="addSp delSp modSp add mod modClrScheme chgLayout">
        <pc:chgData name="Sara Elgohary" userId="364471da3d67b863" providerId="Windows Live" clId="Web-{4B9FD944-DCE6-97D2-9831-932F97844D12}" dt="2025-03-23T09:22:02.058" v="85" actId="14100"/>
        <pc:sldMkLst>
          <pc:docMk/>
          <pc:sldMk cId="915171161" sldId="628"/>
        </pc:sldMkLst>
        <pc:spChg chg="del mod">
          <ac:chgData name="Sara Elgohary" userId="364471da3d67b863" providerId="Windows Live" clId="Web-{4B9FD944-DCE6-97D2-9831-932F97844D12}" dt="2025-03-23T09:21:29.964" v="80"/>
          <ac:spMkLst>
            <pc:docMk/>
            <pc:sldMk cId="915171161" sldId="628"/>
            <ac:spMk id="2" creationId="{F528E96C-DAE3-90B1-7165-09D0F4AEF358}"/>
          </ac:spMkLst>
        </pc:spChg>
        <pc:spChg chg="mod ord">
          <ac:chgData name="Sara Elgohary" userId="364471da3d67b863" providerId="Windows Live" clId="Web-{4B9FD944-DCE6-97D2-9831-932F97844D12}" dt="2025-03-23T09:21:43.792" v="81"/>
          <ac:spMkLst>
            <pc:docMk/>
            <pc:sldMk cId="915171161" sldId="628"/>
            <ac:spMk id="3" creationId="{A0D228FA-8282-65F4-117A-7FF7AD99BC18}"/>
          </ac:spMkLst>
        </pc:spChg>
        <pc:spChg chg="add del mod ord">
          <ac:chgData name="Sara Elgohary" userId="364471da3d67b863" providerId="Windows Live" clId="Web-{4B9FD944-DCE6-97D2-9831-932F97844D12}" dt="2025-03-23T09:21:52.089" v="83"/>
          <ac:spMkLst>
            <pc:docMk/>
            <pc:sldMk cId="915171161" sldId="628"/>
            <ac:spMk id="4" creationId="{6C23C69A-6E40-5BAD-7828-3B19B4DDD8A4}"/>
          </ac:spMkLst>
        </pc:spChg>
        <pc:spChg chg="add mod">
          <ac:chgData name="Sara Elgohary" userId="364471da3d67b863" providerId="Windows Live" clId="Web-{4B9FD944-DCE6-97D2-9831-932F97844D12}" dt="2025-03-23T09:22:02.058" v="85" actId="14100"/>
          <ac:spMkLst>
            <pc:docMk/>
            <pc:sldMk cId="915171161" sldId="628"/>
            <ac:spMk id="6" creationId="{BA6D23AC-D5E9-A097-67AC-190069DE5865}"/>
          </ac:spMkLst>
        </pc:spChg>
      </pc:sldChg>
      <pc:sldChg chg="new del">
        <pc:chgData name="Sara Elgohary" userId="364471da3d67b863" providerId="Windows Live" clId="Web-{4B9FD944-DCE6-97D2-9831-932F97844D12}" dt="2025-03-23T09:12:01.563" v="16"/>
        <pc:sldMkLst>
          <pc:docMk/>
          <pc:sldMk cId="2779376513" sldId="629"/>
        </pc:sldMkLst>
      </pc:sldChg>
      <pc:sldChg chg="modSp add">
        <pc:chgData name="Sara Elgohary" userId="364471da3d67b863" providerId="Windows Live" clId="Web-{4B9FD944-DCE6-97D2-9831-932F97844D12}" dt="2025-03-23T09:26:03.264" v="99" actId="20577"/>
        <pc:sldMkLst>
          <pc:docMk/>
          <pc:sldMk cId="211889991" sldId="630"/>
        </pc:sldMkLst>
        <pc:spChg chg="mod">
          <ac:chgData name="Sara Elgohary" userId="364471da3d67b863" providerId="Windows Live" clId="Web-{4B9FD944-DCE6-97D2-9831-932F97844D12}" dt="2025-03-23T09:26:03.264" v="99" actId="20577"/>
          <ac:spMkLst>
            <pc:docMk/>
            <pc:sldMk cId="211889991" sldId="630"/>
            <ac:spMk id="2" creationId="{C43EB5D8-C579-E256-1ECF-EC1807A0E980}"/>
          </ac:spMkLst>
        </pc:spChg>
      </pc:sldChg>
      <pc:sldChg chg="delSp new del mod modClrScheme chgLayout">
        <pc:chgData name="Sara Elgohary" userId="364471da3d67b863" providerId="Windows Live" clId="Web-{4B9FD944-DCE6-97D2-9831-932F97844D12}" dt="2025-03-23T09:15:32.691" v="42"/>
        <pc:sldMkLst>
          <pc:docMk/>
          <pc:sldMk cId="145224363" sldId="631"/>
        </pc:sldMkLst>
        <pc:spChg chg="del">
          <ac:chgData name="Sara Elgohary" userId="364471da3d67b863" providerId="Windows Live" clId="Web-{4B9FD944-DCE6-97D2-9831-932F97844D12}" dt="2025-03-23T09:15:24.893" v="40"/>
          <ac:spMkLst>
            <pc:docMk/>
            <pc:sldMk cId="145224363" sldId="631"/>
            <ac:spMk id="2" creationId="{3781AB2D-E75C-6C49-8A7A-C9E73365FAE7}"/>
          </ac:spMkLst>
        </pc:spChg>
        <pc:spChg chg="del">
          <ac:chgData name="Sara Elgohary" userId="364471da3d67b863" providerId="Windows Live" clId="Web-{4B9FD944-DCE6-97D2-9831-932F97844D12}" dt="2025-03-23T09:15:24.893" v="40"/>
          <ac:spMkLst>
            <pc:docMk/>
            <pc:sldMk cId="145224363" sldId="631"/>
            <ac:spMk id="3" creationId="{171B224D-3352-FF12-596A-7B684FAF00D6}"/>
          </ac:spMkLst>
        </pc:spChg>
      </pc:sldChg>
      <pc:sldChg chg="new del">
        <pc:chgData name="Sara Elgohary" userId="364471da3d67b863" providerId="Windows Live" clId="Web-{4B9FD944-DCE6-97D2-9831-932F97844D12}" dt="2025-03-23T09:12:46.392" v="22"/>
        <pc:sldMkLst>
          <pc:docMk/>
          <pc:sldMk cId="419165466" sldId="631"/>
        </pc:sldMkLst>
      </pc:sldChg>
      <pc:sldChg chg="new del">
        <pc:chgData name="Sara Elgohary" userId="364471da3d67b863" providerId="Windows Live" clId="Web-{4B9FD944-DCE6-97D2-9831-932F97844D12}" dt="2025-03-23T09:13:49.549" v="28"/>
        <pc:sldMkLst>
          <pc:docMk/>
          <pc:sldMk cId="836680662" sldId="631"/>
        </pc:sldMkLst>
      </pc:sldChg>
      <pc:sldChg chg="new del">
        <pc:chgData name="Sara Elgohary" userId="364471da3d67b863" providerId="Windows Live" clId="Web-{4B9FD944-DCE6-97D2-9831-932F97844D12}" dt="2025-03-23T09:31:39.472" v="142"/>
        <pc:sldMkLst>
          <pc:docMk/>
          <pc:sldMk cId="2343268829" sldId="631"/>
        </pc:sldMkLst>
      </pc:sldChg>
      <pc:sldChg chg="new del">
        <pc:chgData name="Sara Elgohary" userId="364471da3d67b863" providerId="Windows Live" clId="Web-{4B9FD944-DCE6-97D2-9831-932F97844D12}" dt="2025-03-23T09:14:45.252" v="35"/>
        <pc:sldMkLst>
          <pc:docMk/>
          <pc:sldMk cId="2848270503" sldId="631"/>
        </pc:sldMkLst>
      </pc:sldChg>
      <pc:sldChg chg="new del">
        <pc:chgData name="Sara Elgohary" userId="364471da3d67b863" providerId="Windows Live" clId="Web-{4B9FD944-DCE6-97D2-9831-932F97844D12}" dt="2025-03-23T09:14:59.440" v="38"/>
        <pc:sldMkLst>
          <pc:docMk/>
          <pc:sldMk cId="3500478443" sldId="631"/>
        </pc:sldMkLst>
      </pc:sldChg>
      <pc:sldChg chg="delSp new del mod modClrScheme chgLayout">
        <pc:chgData name="Sara Elgohary" userId="364471da3d67b863" providerId="Windows Live" clId="Web-{4B9FD944-DCE6-97D2-9831-932F97844D12}" dt="2025-03-23T09:18:15.130" v="69"/>
        <pc:sldMkLst>
          <pc:docMk/>
          <pc:sldMk cId="3510268800" sldId="631"/>
        </pc:sldMkLst>
        <pc:spChg chg="del">
          <ac:chgData name="Sara Elgohary" userId="364471da3d67b863" providerId="Windows Live" clId="Web-{4B9FD944-DCE6-97D2-9831-932F97844D12}" dt="2025-03-23T09:17:25.286" v="63"/>
          <ac:spMkLst>
            <pc:docMk/>
            <pc:sldMk cId="3510268800" sldId="631"/>
            <ac:spMk id="2" creationId="{C7CE455A-FBF7-8C7A-F3A6-01B6E86422B5}"/>
          </ac:spMkLst>
        </pc:spChg>
        <pc:spChg chg="del">
          <ac:chgData name="Sara Elgohary" userId="364471da3d67b863" providerId="Windows Live" clId="Web-{4B9FD944-DCE6-97D2-9831-932F97844D12}" dt="2025-03-23T09:17:25.286" v="63"/>
          <ac:spMkLst>
            <pc:docMk/>
            <pc:sldMk cId="3510268800" sldId="631"/>
            <ac:spMk id="3" creationId="{7B088BEB-532C-14EC-4631-4A270C0D0802}"/>
          </ac:spMkLst>
        </pc:spChg>
      </pc:sldChg>
      <pc:sldChg chg="delSp new del mod modClrScheme chgLayout">
        <pc:chgData name="Sara Elgohary" userId="364471da3d67b863" providerId="Windows Live" clId="Web-{4B9FD944-DCE6-97D2-9831-932F97844D12}" dt="2025-03-23T09:16:43.004" v="54"/>
        <pc:sldMkLst>
          <pc:docMk/>
          <pc:sldMk cId="4025919945" sldId="631"/>
        </pc:sldMkLst>
        <pc:spChg chg="del">
          <ac:chgData name="Sara Elgohary" userId="364471da3d67b863" providerId="Windows Live" clId="Web-{4B9FD944-DCE6-97D2-9831-932F97844D12}" dt="2025-03-23T09:15:44.582" v="44"/>
          <ac:spMkLst>
            <pc:docMk/>
            <pc:sldMk cId="4025919945" sldId="631"/>
            <ac:spMk id="2" creationId="{4C11F7A5-6A26-85AB-D679-2FBDD0F9790D}"/>
          </ac:spMkLst>
        </pc:spChg>
        <pc:spChg chg="del">
          <ac:chgData name="Sara Elgohary" userId="364471da3d67b863" providerId="Windows Live" clId="Web-{4B9FD944-DCE6-97D2-9831-932F97844D12}" dt="2025-03-23T09:15:44.582" v="44"/>
          <ac:spMkLst>
            <pc:docMk/>
            <pc:sldMk cId="4025919945" sldId="631"/>
            <ac:spMk id="3" creationId="{C1811355-A9E0-F6D8-54C6-5E3418BD9592}"/>
          </ac:spMkLst>
        </pc:spChg>
      </pc:sldChg>
      <pc:sldChg chg="new del">
        <pc:chgData name="Sara Elgohary" userId="364471da3d67b863" providerId="Windows Live" clId="Web-{4B9FD944-DCE6-97D2-9831-932F97844D12}" dt="2025-03-23T09:13:31.876" v="25"/>
        <pc:sldMkLst>
          <pc:docMk/>
          <pc:sldMk cId="4042560046" sldId="631"/>
        </pc:sldMkLst>
      </pc:sldChg>
      <pc:sldChg chg="new del">
        <pc:chgData name="Sara Elgohary" userId="364471da3d67b863" providerId="Windows Live" clId="Web-{4B9FD944-DCE6-97D2-9831-932F97844D12}" dt="2025-03-23T09:14:17.564" v="32"/>
        <pc:sldMkLst>
          <pc:docMk/>
          <pc:sldMk cId="4056368296" sldId="631"/>
        </pc:sldMkLst>
      </pc:sldChg>
      <pc:sldChg chg="new del">
        <pc:chgData name="Sara Elgohary" userId="364471da3d67b863" providerId="Windows Live" clId="Web-{4B9FD944-DCE6-97D2-9831-932F97844D12}" dt="2025-03-23T09:18:08.287" v="67"/>
        <pc:sldMkLst>
          <pc:docMk/>
          <pc:sldMk cId="2024513961" sldId="632"/>
        </pc:sldMkLst>
      </pc:sldChg>
      <pc:sldChg chg="delSp new del mod modClrScheme chgLayout">
        <pc:chgData name="Sara Elgohary" userId="364471da3d67b863" providerId="Windows Live" clId="Web-{4B9FD944-DCE6-97D2-9831-932F97844D12}" dt="2025-03-23T09:18:48.303" v="72"/>
        <pc:sldMkLst>
          <pc:docMk/>
          <pc:sldMk cId="2798530029" sldId="632"/>
        </pc:sldMkLst>
        <pc:spChg chg="del">
          <ac:chgData name="Sara Elgohary" userId="364471da3d67b863" providerId="Windows Live" clId="Web-{4B9FD944-DCE6-97D2-9831-932F97844D12}" dt="2025-03-23T09:18:28.506" v="70"/>
          <ac:spMkLst>
            <pc:docMk/>
            <pc:sldMk cId="2798530029" sldId="632"/>
            <ac:spMk id="2" creationId="{6869334F-758C-2D46-0336-723C06379638}"/>
          </ac:spMkLst>
        </pc:spChg>
        <pc:spChg chg="del">
          <ac:chgData name="Sara Elgohary" userId="364471da3d67b863" providerId="Windows Live" clId="Web-{4B9FD944-DCE6-97D2-9831-932F97844D12}" dt="2025-03-23T09:18:28.506" v="70"/>
          <ac:spMkLst>
            <pc:docMk/>
            <pc:sldMk cId="2798530029" sldId="632"/>
            <ac:spMk id="3" creationId="{56B358B1-0674-4966-8606-5EED3461B6F3}"/>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D174E-0592-4D1D-B077-1EC71BFB3B3D}" type="doc">
      <dgm:prSet loTypeId="urn:microsoft.com/office/officeart/2005/8/layout/vList2" loCatId="list" qsTypeId="urn:microsoft.com/office/officeart/2005/8/quickstyle/simple2" qsCatId="simple" csTypeId="urn:microsoft.com/office/officeart/2005/8/colors/accent0_1" csCatId="mainScheme"/>
      <dgm:spPr/>
      <dgm:t>
        <a:bodyPr/>
        <a:lstStyle/>
        <a:p>
          <a:endParaRPr lang="x-none"/>
        </a:p>
      </dgm:t>
    </dgm:pt>
    <dgm:pt modelId="{C32D78CC-DA5A-4E39-A61A-5FA1D1698CD8}">
      <dgm:prSet custT="1"/>
      <dgm:spPr/>
      <dgm:t>
        <a:bodyPr/>
        <a:lstStyle/>
        <a:p>
          <a:r>
            <a:rPr lang="en-US" sz="2800">
              <a:solidFill>
                <a:srgbClr val="FF0000"/>
              </a:solidFill>
              <a:cs typeface="+mj-cs"/>
            </a:rPr>
            <a:t>Following is data obtained from a test </a:t>
          </a:r>
          <a:endParaRPr lang="x-none" sz="2800">
            <a:solidFill>
              <a:srgbClr val="FF0000"/>
            </a:solidFill>
            <a:cs typeface="+mj-cs"/>
          </a:endParaRPr>
        </a:p>
      </dgm:t>
    </dgm:pt>
    <dgm:pt modelId="{6378C92A-516B-4E06-BCDC-25CD3AB2BA65}" type="parTrans" cxnId="{DD2FB139-5C6C-4E54-8DC9-27EC3560B2F5}">
      <dgm:prSet/>
      <dgm:spPr/>
      <dgm:t>
        <a:bodyPr/>
        <a:lstStyle/>
        <a:p>
          <a:endParaRPr lang="x-none"/>
        </a:p>
      </dgm:t>
    </dgm:pt>
    <dgm:pt modelId="{35DE876E-70E4-4743-AAEA-AC9BEBAEE820}" type="sibTrans" cxnId="{DD2FB139-5C6C-4E54-8DC9-27EC3560B2F5}">
      <dgm:prSet/>
      <dgm:spPr/>
      <dgm:t>
        <a:bodyPr/>
        <a:lstStyle/>
        <a:p>
          <a:endParaRPr lang="x-none"/>
        </a:p>
      </dgm:t>
    </dgm:pt>
    <dgm:pt modelId="{C69E77FF-9813-4564-B33B-77FE61B45F41}" type="pres">
      <dgm:prSet presAssocID="{39BD174E-0592-4D1D-B077-1EC71BFB3B3D}" presName="linear" presStyleCnt="0">
        <dgm:presLayoutVars>
          <dgm:animLvl val="lvl"/>
          <dgm:resizeHandles val="exact"/>
        </dgm:presLayoutVars>
      </dgm:prSet>
      <dgm:spPr/>
      <dgm:t>
        <a:bodyPr/>
        <a:lstStyle/>
        <a:p>
          <a:pPr rtl="1"/>
          <a:endParaRPr lang="ar-EG"/>
        </a:p>
      </dgm:t>
    </dgm:pt>
    <dgm:pt modelId="{E4B39F6B-4844-4343-831C-84A3465842CA}" type="pres">
      <dgm:prSet presAssocID="{C32D78CC-DA5A-4E39-A61A-5FA1D1698CD8}" presName="parentText" presStyleLbl="node1" presStyleIdx="0" presStyleCnt="1">
        <dgm:presLayoutVars>
          <dgm:chMax val="0"/>
          <dgm:bulletEnabled val="1"/>
        </dgm:presLayoutVars>
      </dgm:prSet>
      <dgm:spPr/>
      <dgm:t>
        <a:bodyPr/>
        <a:lstStyle/>
        <a:p>
          <a:pPr rtl="1"/>
          <a:endParaRPr lang="ar-EG"/>
        </a:p>
      </dgm:t>
    </dgm:pt>
  </dgm:ptLst>
  <dgm:cxnLst>
    <dgm:cxn modelId="{201DE2E8-CB26-4417-808B-9FCE3FF9D12B}" type="presOf" srcId="{C32D78CC-DA5A-4E39-A61A-5FA1D1698CD8}" destId="{E4B39F6B-4844-4343-831C-84A3465842CA}" srcOrd="0" destOrd="0" presId="urn:microsoft.com/office/officeart/2005/8/layout/vList2"/>
    <dgm:cxn modelId="{DD2FB139-5C6C-4E54-8DC9-27EC3560B2F5}" srcId="{39BD174E-0592-4D1D-B077-1EC71BFB3B3D}" destId="{C32D78CC-DA5A-4E39-A61A-5FA1D1698CD8}" srcOrd="0" destOrd="0" parTransId="{6378C92A-516B-4E06-BCDC-25CD3AB2BA65}" sibTransId="{35DE876E-70E4-4743-AAEA-AC9BEBAEE820}"/>
    <dgm:cxn modelId="{8BDA6BC7-8CD7-4AD6-BD56-29EC59B7B7D9}" type="presOf" srcId="{39BD174E-0592-4D1D-B077-1EC71BFB3B3D}" destId="{C69E77FF-9813-4564-B33B-77FE61B45F41}" srcOrd="0" destOrd="0" presId="urn:microsoft.com/office/officeart/2005/8/layout/vList2"/>
    <dgm:cxn modelId="{C0198599-8E44-459C-9F03-7C92D80DB36F}" type="presParOf" srcId="{C69E77FF-9813-4564-B33B-77FE61B45F41}" destId="{E4B39F6B-4844-4343-831C-84A3465842C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6A6D3-7849-448E-A3D8-86D29F4D459B}"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x-none"/>
        </a:p>
      </dgm:t>
    </dgm:pt>
    <dgm:pt modelId="{D63D1F27-468C-4A4B-836E-B34094F1BA22}">
      <dgm:prSet custT="1"/>
      <dgm:spPr/>
      <dgm:t>
        <a:bodyPr/>
        <a:lstStyle/>
        <a:p>
          <a:pPr algn="just"/>
          <a:r>
            <a:rPr lang="en-US" sz="2800" b="1"/>
            <a:t>Step </a:t>
          </a:r>
          <a:r>
            <a:rPr lang="en-US" sz="2800" b="1">
              <a:solidFill>
                <a:srgbClr val="FF0000"/>
              </a:solidFill>
            </a:rPr>
            <a:t>1:</a:t>
          </a:r>
          <a:r>
            <a:rPr lang="en-GB" sz="2800" b="1">
              <a:solidFill>
                <a:srgbClr val="FF0000"/>
              </a:solidFill>
            </a:rPr>
            <a:t>Arrange the test scores in rank order, highest to lowest</a:t>
          </a:r>
          <a:endParaRPr lang="x-none" sz="2800" b="1">
            <a:solidFill>
              <a:srgbClr val="FF0000"/>
            </a:solidFill>
          </a:endParaRPr>
        </a:p>
      </dgm:t>
    </dgm:pt>
    <dgm:pt modelId="{DD070CC6-1F68-4358-9D74-05633723E0D4}" type="parTrans" cxnId="{F26FB351-C4AA-4C45-8DA2-EF36562C9745}">
      <dgm:prSet/>
      <dgm:spPr/>
      <dgm:t>
        <a:bodyPr/>
        <a:lstStyle/>
        <a:p>
          <a:endParaRPr lang="x-none"/>
        </a:p>
      </dgm:t>
    </dgm:pt>
    <dgm:pt modelId="{2E7CAF89-415F-4699-AD21-1AFFE769FE6A}" type="sibTrans" cxnId="{F26FB351-C4AA-4C45-8DA2-EF36562C9745}">
      <dgm:prSet/>
      <dgm:spPr/>
      <dgm:t>
        <a:bodyPr/>
        <a:lstStyle/>
        <a:p>
          <a:endParaRPr lang="x-none"/>
        </a:p>
      </dgm:t>
    </dgm:pt>
    <dgm:pt modelId="{FBC9100D-6681-4ECA-9929-45AE5C0C32EB}" type="pres">
      <dgm:prSet presAssocID="{32E6A6D3-7849-448E-A3D8-86D29F4D459B}" presName="linear" presStyleCnt="0">
        <dgm:presLayoutVars>
          <dgm:animLvl val="lvl"/>
          <dgm:resizeHandles val="exact"/>
        </dgm:presLayoutVars>
      </dgm:prSet>
      <dgm:spPr/>
      <dgm:t>
        <a:bodyPr/>
        <a:lstStyle/>
        <a:p>
          <a:pPr rtl="1"/>
          <a:endParaRPr lang="ar-EG"/>
        </a:p>
      </dgm:t>
    </dgm:pt>
    <dgm:pt modelId="{D1E7950D-C0D2-4B36-8DFA-E387EDF78EE3}" type="pres">
      <dgm:prSet presAssocID="{D63D1F27-468C-4A4B-836E-B34094F1BA22}" presName="parentText" presStyleLbl="node1" presStyleIdx="0" presStyleCnt="1">
        <dgm:presLayoutVars>
          <dgm:chMax val="0"/>
          <dgm:bulletEnabled val="1"/>
        </dgm:presLayoutVars>
      </dgm:prSet>
      <dgm:spPr/>
      <dgm:t>
        <a:bodyPr/>
        <a:lstStyle/>
        <a:p>
          <a:pPr rtl="1"/>
          <a:endParaRPr lang="ar-EG"/>
        </a:p>
      </dgm:t>
    </dgm:pt>
  </dgm:ptLst>
  <dgm:cxnLst>
    <dgm:cxn modelId="{F26FB351-C4AA-4C45-8DA2-EF36562C9745}" srcId="{32E6A6D3-7849-448E-A3D8-86D29F4D459B}" destId="{D63D1F27-468C-4A4B-836E-B34094F1BA22}" srcOrd="0" destOrd="0" parTransId="{DD070CC6-1F68-4358-9D74-05633723E0D4}" sibTransId="{2E7CAF89-415F-4699-AD21-1AFFE769FE6A}"/>
    <dgm:cxn modelId="{C45874BD-16F1-4134-9A99-8E139A6103E2}" type="presOf" srcId="{D63D1F27-468C-4A4B-836E-B34094F1BA22}" destId="{D1E7950D-C0D2-4B36-8DFA-E387EDF78EE3}" srcOrd="0" destOrd="0" presId="urn:microsoft.com/office/officeart/2005/8/layout/vList2"/>
    <dgm:cxn modelId="{6F81A942-9C97-4613-9183-0A6DC1EF1B2F}" type="presOf" srcId="{32E6A6D3-7849-448E-A3D8-86D29F4D459B}" destId="{FBC9100D-6681-4ECA-9929-45AE5C0C32EB}" srcOrd="0" destOrd="0" presId="urn:microsoft.com/office/officeart/2005/8/layout/vList2"/>
    <dgm:cxn modelId="{145A7859-98B2-47D5-BC15-56F3EF525764}" type="presParOf" srcId="{FBC9100D-6681-4ECA-9929-45AE5C0C32EB}" destId="{D1E7950D-C0D2-4B36-8DFA-E387EDF78EE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6A6D3-7849-448E-A3D8-86D29F4D459B}"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x-none"/>
        </a:p>
      </dgm:t>
    </dgm:pt>
    <dgm:pt modelId="{D63D1F27-468C-4A4B-836E-B34094F1BA22}">
      <dgm:prSet custT="1"/>
      <dgm:spPr/>
      <dgm:t>
        <a:bodyPr/>
        <a:lstStyle/>
        <a:p>
          <a:pPr algn="just"/>
          <a:r>
            <a:rPr lang="en-US" sz="2800" b="1"/>
            <a:t>Step </a:t>
          </a:r>
          <a:r>
            <a:rPr lang="en-US" sz="2800" b="1">
              <a:solidFill>
                <a:srgbClr val="FF0000"/>
              </a:solidFill>
            </a:rPr>
            <a:t>2: Create high and lower groups.</a:t>
          </a:r>
          <a:endParaRPr lang="x-none" sz="2800" b="1">
            <a:solidFill>
              <a:srgbClr val="FF0000"/>
            </a:solidFill>
          </a:endParaRPr>
        </a:p>
      </dgm:t>
    </dgm:pt>
    <dgm:pt modelId="{DD070CC6-1F68-4358-9D74-05633723E0D4}" type="parTrans" cxnId="{F26FB351-C4AA-4C45-8DA2-EF36562C9745}">
      <dgm:prSet/>
      <dgm:spPr/>
      <dgm:t>
        <a:bodyPr/>
        <a:lstStyle/>
        <a:p>
          <a:endParaRPr lang="x-none"/>
        </a:p>
      </dgm:t>
    </dgm:pt>
    <dgm:pt modelId="{2E7CAF89-415F-4699-AD21-1AFFE769FE6A}" type="sibTrans" cxnId="{F26FB351-C4AA-4C45-8DA2-EF36562C9745}">
      <dgm:prSet/>
      <dgm:spPr/>
      <dgm:t>
        <a:bodyPr/>
        <a:lstStyle/>
        <a:p>
          <a:endParaRPr lang="x-none"/>
        </a:p>
      </dgm:t>
    </dgm:pt>
    <dgm:pt modelId="{FBC9100D-6681-4ECA-9929-45AE5C0C32EB}" type="pres">
      <dgm:prSet presAssocID="{32E6A6D3-7849-448E-A3D8-86D29F4D459B}" presName="linear" presStyleCnt="0">
        <dgm:presLayoutVars>
          <dgm:animLvl val="lvl"/>
          <dgm:resizeHandles val="exact"/>
        </dgm:presLayoutVars>
      </dgm:prSet>
      <dgm:spPr/>
      <dgm:t>
        <a:bodyPr/>
        <a:lstStyle/>
        <a:p>
          <a:pPr rtl="1"/>
          <a:endParaRPr lang="ar-EG"/>
        </a:p>
      </dgm:t>
    </dgm:pt>
    <dgm:pt modelId="{D1E7950D-C0D2-4B36-8DFA-E387EDF78EE3}" type="pres">
      <dgm:prSet presAssocID="{D63D1F27-468C-4A4B-836E-B34094F1BA22}" presName="parentText" presStyleLbl="node1" presStyleIdx="0" presStyleCnt="1">
        <dgm:presLayoutVars>
          <dgm:chMax val="0"/>
          <dgm:bulletEnabled val="1"/>
        </dgm:presLayoutVars>
      </dgm:prSet>
      <dgm:spPr/>
      <dgm:t>
        <a:bodyPr/>
        <a:lstStyle/>
        <a:p>
          <a:pPr rtl="1"/>
          <a:endParaRPr lang="ar-EG"/>
        </a:p>
      </dgm:t>
    </dgm:pt>
  </dgm:ptLst>
  <dgm:cxnLst>
    <dgm:cxn modelId="{CD69BA35-C2F5-4E2D-8243-CC1C93CA1D4E}" type="presOf" srcId="{32E6A6D3-7849-448E-A3D8-86D29F4D459B}" destId="{FBC9100D-6681-4ECA-9929-45AE5C0C32EB}" srcOrd="0" destOrd="0" presId="urn:microsoft.com/office/officeart/2005/8/layout/vList2"/>
    <dgm:cxn modelId="{F26FB351-C4AA-4C45-8DA2-EF36562C9745}" srcId="{32E6A6D3-7849-448E-A3D8-86D29F4D459B}" destId="{D63D1F27-468C-4A4B-836E-B34094F1BA22}" srcOrd="0" destOrd="0" parTransId="{DD070CC6-1F68-4358-9D74-05633723E0D4}" sibTransId="{2E7CAF89-415F-4699-AD21-1AFFE769FE6A}"/>
    <dgm:cxn modelId="{C2063488-E8BE-44EE-8212-131B4F1209B0}" type="presOf" srcId="{D63D1F27-468C-4A4B-836E-B34094F1BA22}" destId="{D1E7950D-C0D2-4B36-8DFA-E387EDF78EE3}" srcOrd="0" destOrd="0" presId="urn:microsoft.com/office/officeart/2005/8/layout/vList2"/>
    <dgm:cxn modelId="{3B63EF8F-5EC1-4742-AF5E-5326EBAF8E4A}" type="presParOf" srcId="{FBC9100D-6681-4ECA-9929-45AE5C0C32EB}" destId="{D1E7950D-C0D2-4B36-8DFA-E387EDF78EE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6A677-DF75-4A42-A1EC-4377BC95D2EA}"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x-none"/>
        </a:p>
      </dgm:t>
    </dgm:pt>
    <dgm:pt modelId="{B8D099E8-6360-4D03-8B56-127D995160F3}">
      <dgm:prSet custT="1"/>
      <dgm:spPr>
        <a:solidFill>
          <a:schemeClr val="bg1">
            <a:lumMod val="85000"/>
          </a:schemeClr>
        </a:solidFill>
      </dgm:spPr>
      <dgm:t>
        <a:bodyPr/>
        <a:lstStyle/>
        <a:p>
          <a:r>
            <a:rPr lang="en-GB" sz="3600" b="1">
              <a:solidFill>
                <a:srgbClr val="FF0000"/>
              </a:solidFill>
              <a:cs typeface="+mj-cs"/>
            </a:rPr>
            <a:t>Item Analysis Parameters</a:t>
          </a:r>
          <a:endParaRPr lang="x-none" sz="3600" b="1">
            <a:solidFill>
              <a:srgbClr val="FF0000"/>
            </a:solidFill>
            <a:cs typeface="+mj-cs"/>
          </a:endParaRPr>
        </a:p>
      </dgm:t>
    </dgm:pt>
    <dgm:pt modelId="{BD238CDE-C2BF-443D-BD50-C6E8EAF64717}" type="parTrans" cxnId="{082B63EF-F84A-4CE8-8044-E08AA098A472}">
      <dgm:prSet/>
      <dgm:spPr/>
      <dgm:t>
        <a:bodyPr/>
        <a:lstStyle/>
        <a:p>
          <a:endParaRPr lang="x-none"/>
        </a:p>
      </dgm:t>
    </dgm:pt>
    <dgm:pt modelId="{74951016-F725-4235-A66E-B7E8E123A0EA}" type="sibTrans" cxnId="{082B63EF-F84A-4CE8-8044-E08AA098A472}">
      <dgm:prSet/>
      <dgm:spPr/>
      <dgm:t>
        <a:bodyPr/>
        <a:lstStyle/>
        <a:p>
          <a:endParaRPr lang="x-none"/>
        </a:p>
      </dgm:t>
    </dgm:pt>
    <dgm:pt modelId="{205FF82C-93E5-4B1D-883C-29F3CBD9DAE3}">
      <dgm:prSet custT="1"/>
      <dgm:spPr/>
      <dgm:t>
        <a:bodyPr/>
        <a:lstStyle/>
        <a:p>
          <a:r>
            <a:rPr lang="en-GB" sz="2800"/>
            <a:t>A-Difficulty index</a:t>
          </a:r>
          <a:endParaRPr lang="x-none" sz="2800"/>
        </a:p>
      </dgm:t>
    </dgm:pt>
    <dgm:pt modelId="{78190272-D60C-4DDC-9388-0972361F9E5C}" type="parTrans" cxnId="{E94CD60F-DA2E-4BFD-AFF1-D25FA62CF865}">
      <dgm:prSet/>
      <dgm:spPr/>
      <dgm:t>
        <a:bodyPr/>
        <a:lstStyle/>
        <a:p>
          <a:endParaRPr lang="x-none"/>
        </a:p>
      </dgm:t>
    </dgm:pt>
    <dgm:pt modelId="{F28BAAE2-0DAC-4F8F-AE65-A8C0A930BF04}" type="sibTrans" cxnId="{E94CD60F-DA2E-4BFD-AFF1-D25FA62CF865}">
      <dgm:prSet/>
      <dgm:spPr/>
      <dgm:t>
        <a:bodyPr/>
        <a:lstStyle/>
        <a:p>
          <a:endParaRPr lang="x-none"/>
        </a:p>
      </dgm:t>
    </dgm:pt>
    <dgm:pt modelId="{8B9A274B-86C9-40B7-95A1-0705454CEA0E}">
      <dgm:prSet custT="1"/>
      <dgm:spPr/>
      <dgm:t>
        <a:bodyPr/>
        <a:lstStyle/>
        <a:p>
          <a:r>
            <a:rPr lang="en-GB" sz="2800"/>
            <a:t>B-Discrimination index</a:t>
          </a:r>
          <a:endParaRPr lang="x-none" sz="2800"/>
        </a:p>
      </dgm:t>
    </dgm:pt>
    <dgm:pt modelId="{4E574980-2CD6-4171-9CD2-F31DAFB848A9}" type="parTrans" cxnId="{B920B501-C318-43E1-8A10-7C82EF164761}">
      <dgm:prSet/>
      <dgm:spPr/>
      <dgm:t>
        <a:bodyPr/>
        <a:lstStyle/>
        <a:p>
          <a:endParaRPr lang="x-none"/>
        </a:p>
      </dgm:t>
    </dgm:pt>
    <dgm:pt modelId="{8188A790-35CE-4C3D-8DCA-429B5E72B103}" type="sibTrans" cxnId="{B920B501-C318-43E1-8A10-7C82EF164761}">
      <dgm:prSet/>
      <dgm:spPr/>
      <dgm:t>
        <a:bodyPr/>
        <a:lstStyle/>
        <a:p>
          <a:endParaRPr lang="x-none"/>
        </a:p>
      </dgm:t>
    </dgm:pt>
    <dgm:pt modelId="{54F5795D-6060-4369-85D9-DAA826FAE855}">
      <dgm:prSet custT="1"/>
      <dgm:spPr/>
      <dgm:t>
        <a:bodyPr/>
        <a:lstStyle/>
        <a:p>
          <a:r>
            <a:rPr lang="en-GB" sz="2800"/>
            <a:t>C-Distractor analysis </a:t>
          </a:r>
          <a:endParaRPr lang="x-none" sz="2800"/>
        </a:p>
      </dgm:t>
    </dgm:pt>
    <dgm:pt modelId="{72A74391-8771-4711-A286-895F8FE1ECE1}" type="parTrans" cxnId="{5C0F78B6-D688-41B9-990C-758394A3ED12}">
      <dgm:prSet/>
      <dgm:spPr/>
      <dgm:t>
        <a:bodyPr/>
        <a:lstStyle/>
        <a:p>
          <a:endParaRPr lang="x-none"/>
        </a:p>
      </dgm:t>
    </dgm:pt>
    <dgm:pt modelId="{F5CFFBA1-1AE7-40F6-B8DA-0196CCACDB40}" type="sibTrans" cxnId="{5C0F78B6-D688-41B9-990C-758394A3ED12}">
      <dgm:prSet/>
      <dgm:spPr/>
      <dgm:t>
        <a:bodyPr/>
        <a:lstStyle/>
        <a:p>
          <a:endParaRPr lang="x-none"/>
        </a:p>
      </dgm:t>
    </dgm:pt>
    <dgm:pt modelId="{C96C773B-6642-4EB6-90D6-88D9693F6E20}" type="pres">
      <dgm:prSet presAssocID="{E2B6A677-DF75-4A42-A1EC-4377BC95D2EA}" presName="diagram" presStyleCnt="0">
        <dgm:presLayoutVars>
          <dgm:chPref val="1"/>
          <dgm:dir/>
          <dgm:animOne val="branch"/>
          <dgm:animLvl val="lvl"/>
          <dgm:resizeHandles/>
        </dgm:presLayoutVars>
      </dgm:prSet>
      <dgm:spPr/>
      <dgm:t>
        <a:bodyPr/>
        <a:lstStyle/>
        <a:p>
          <a:pPr rtl="1"/>
          <a:endParaRPr lang="ar-EG"/>
        </a:p>
      </dgm:t>
    </dgm:pt>
    <dgm:pt modelId="{069BD48E-01AE-492A-A6E2-16E0F8B65D6B}" type="pres">
      <dgm:prSet presAssocID="{B8D099E8-6360-4D03-8B56-127D995160F3}" presName="root" presStyleCnt="0"/>
      <dgm:spPr/>
    </dgm:pt>
    <dgm:pt modelId="{91A3304C-018E-49DA-BDA0-9747C5E02734}" type="pres">
      <dgm:prSet presAssocID="{B8D099E8-6360-4D03-8B56-127D995160F3}" presName="rootComposite" presStyleCnt="0"/>
      <dgm:spPr/>
    </dgm:pt>
    <dgm:pt modelId="{C1F087FF-951E-46B5-826C-762E2D332C60}" type="pres">
      <dgm:prSet presAssocID="{B8D099E8-6360-4D03-8B56-127D995160F3}" presName="rootText" presStyleLbl="node1" presStyleIdx="0" presStyleCnt="1" custScaleX="315760" custLinFactNeighborX="-1563" custLinFactNeighborY="4037"/>
      <dgm:spPr/>
      <dgm:t>
        <a:bodyPr/>
        <a:lstStyle/>
        <a:p>
          <a:pPr rtl="1"/>
          <a:endParaRPr lang="ar-EG"/>
        </a:p>
      </dgm:t>
    </dgm:pt>
    <dgm:pt modelId="{7E1D73F6-33C2-45FC-B745-8E584FAB0EF5}" type="pres">
      <dgm:prSet presAssocID="{B8D099E8-6360-4D03-8B56-127D995160F3}" presName="rootConnector" presStyleLbl="node1" presStyleIdx="0" presStyleCnt="1"/>
      <dgm:spPr/>
      <dgm:t>
        <a:bodyPr/>
        <a:lstStyle/>
        <a:p>
          <a:pPr rtl="1"/>
          <a:endParaRPr lang="ar-EG"/>
        </a:p>
      </dgm:t>
    </dgm:pt>
    <dgm:pt modelId="{AEF8717E-28E2-4424-9324-CE3985190E78}" type="pres">
      <dgm:prSet presAssocID="{B8D099E8-6360-4D03-8B56-127D995160F3}" presName="childShape" presStyleCnt="0"/>
      <dgm:spPr/>
    </dgm:pt>
    <dgm:pt modelId="{03C943F8-E06A-4387-9D24-495EB59C18BD}" type="pres">
      <dgm:prSet presAssocID="{78190272-D60C-4DDC-9388-0972361F9E5C}" presName="Name13" presStyleLbl="parChTrans1D2" presStyleIdx="0" presStyleCnt="3"/>
      <dgm:spPr/>
      <dgm:t>
        <a:bodyPr/>
        <a:lstStyle/>
        <a:p>
          <a:pPr rtl="1"/>
          <a:endParaRPr lang="ar-EG"/>
        </a:p>
      </dgm:t>
    </dgm:pt>
    <dgm:pt modelId="{302163A9-ACB3-4DA1-94A8-49DD3253021B}" type="pres">
      <dgm:prSet presAssocID="{205FF82C-93E5-4B1D-883C-29F3CBD9DAE3}" presName="childText" presStyleLbl="bgAcc1" presStyleIdx="0" presStyleCnt="3" custScaleX="225054">
        <dgm:presLayoutVars>
          <dgm:bulletEnabled val="1"/>
        </dgm:presLayoutVars>
      </dgm:prSet>
      <dgm:spPr/>
      <dgm:t>
        <a:bodyPr/>
        <a:lstStyle/>
        <a:p>
          <a:pPr rtl="1"/>
          <a:endParaRPr lang="ar-EG"/>
        </a:p>
      </dgm:t>
    </dgm:pt>
    <dgm:pt modelId="{E733338E-A07F-47DE-A050-CB857C87295F}" type="pres">
      <dgm:prSet presAssocID="{4E574980-2CD6-4171-9CD2-F31DAFB848A9}" presName="Name13" presStyleLbl="parChTrans1D2" presStyleIdx="1" presStyleCnt="3"/>
      <dgm:spPr/>
      <dgm:t>
        <a:bodyPr/>
        <a:lstStyle/>
        <a:p>
          <a:pPr rtl="1"/>
          <a:endParaRPr lang="ar-EG"/>
        </a:p>
      </dgm:t>
    </dgm:pt>
    <dgm:pt modelId="{2E9AFC9B-9906-4DEE-B2FD-D23C74705FBF}" type="pres">
      <dgm:prSet presAssocID="{8B9A274B-86C9-40B7-95A1-0705454CEA0E}" presName="childText" presStyleLbl="bgAcc1" presStyleIdx="1" presStyleCnt="3" custScaleX="225054">
        <dgm:presLayoutVars>
          <dgm:bulletEnabled val="1"/>
        </dgm:presLayoutVars>
      </dgm:prSet>
      <dgm:spPr/>
      <dgm:t>
        <a:bodyPr/>
        <a:lstStyle/>
        <a:p>
          <a:pPr rtl="1"/>
          <a:endParaRPr lang="ar-EG"/>
        </a:p>
      </dgm:t>
    </dgm:pt>
    <dgm:pt modelId="{17A085D6-0E9B-4AF2-AD70-A25B36E1BB09}" type="pres">
      <dgm:prSet presAssocID="{72A74391-8771-4711-A286-895F8FE1ECE1}" presName="Name13" presStyleLbl="parChTrans1D2" presStyleIdx="2" presStyleCnt="3"/>
      <dgm:spPr/>
      <dgm:t>
        <a:bodyPr/>
        <a:lstStyle/>
        <a:p>
          <a:pPr rtl="1"/>
          <a:endParaRPr lang="ar-EG"/>
        </a:p>
      </dgm:t>
    </dgm:pt>
    <dgm:pt modelId="{AA8C5E38-C3DE-42ED-95FD-ADF6010827C4}" type="pres">
      <dgm:prSet presAssocID="{54F5795D-6060-4369-85D9-DAA826FAE855}" presName="childText" presStyleLbl="bgAcc1" presStyleIdx="2" presStyleCnt="3" custScaleX="225054">
        <dgm:presLayoutVars>
          <dgm:bulletEnabled val="1"/>
        </dgm:presLayoutVars>
      </dgm:prSet>
      <dgm:spPr/>
      <dgm:t>
        <a:bodyPr/>
        <a:lstStyle/>
        <a:p>
          <a:pPr rtl="1"/>
          <a:endParaRPr lang="ar-EG"/>
        </a:p>
      </dgm:t>
    </dgm:pt>
  </dgm:ptLst>
  <dgm:cxnLst>
    <dgm:cxn modelId="{E94CD60F-DA2E-4BFD-AFF1-D25FA62CF865}" srcId="{B8D099E8-6360-4D03-8B56-127D995160F3}" destId="{205FF82C-93E5-4B1D-883C-29F3CBD9DAE3}" srcOrd="0" destOrd="0" parTransId="{78190272-D60C-4DDC-9388-0972361F9E5C}" sibTransId="{F28BAAE2-0DAC-4F8F-AE65-A8C0A930BF04}"/>
    <dgm:cxn modelId="{B920B501-C318-43E1-8A10-7C82EF164761}" srcId="{B8D099E8-6360-4D03-8B56-127D995160F3}" destId="{8B9A274B-86C9-40B7-95A1-0705454CEA0E}" srcOrd="1" destOrd="0" parTransId="{4E574980-2CD6-4171-9CD2-F31DAFB848A9}" sibTransId="{8188A790-35CE-4C3D-8DCA-429B5E72B103}"/>
    <dgm:cxn modelId="{3BAF3D79-2386-4A81-BEA1-991BCFF448F5}" type="presOf" srcId="{54F5795D-6060-4369-85D9-DAA826FAE855}" destId="{AA8C5E38-C3DE-42ED-95FD-ADF6010827C4}" srcOrd="0" destOrd="0" presId="urn:microsoft.com/office/officeart/2005/8/layout/hierarchy3"/>
    <dgm:cxn modelId="{E426672C-30A9-4C29-9AC7-97EFD044078D}" type="presOf" srcId="{72A74391-8771-4711-A286-895F8FE1ECE1}" destId="{17A085D6-0E9B-4AF2-AD70-A25B36E1BB09}" srcOrd="0" destOrd="0" presId="urn:microsoft.com/office/officeart/2005/8/layout/hierarchy3"/>
    <dgm:cxn modelId="{A691CC0D-D165-44CC-85ED-6D38A8D3C13E}" type="presOf" srcId="{B8D099E8-6360-4D03-8B56-127D995160F3}" destId="{C1F087FF-951E-46B5-826C-762E2D332C60}" srcOrd="0" destOrd="0" presId="urn:microsoft.com/office/officeart/2005/8/layout/hierarchy3"/>
    <dgm:cxn modelId="{082B63EF-F84A-4CE8-8044-E08AA098A472}" srcId="{E2B6A677-DF75-4A42-A1EC-4377BC95D2EA}" destId="{B8D099E8-6360-4D03-8B56-127D995160F3}" srcOrd="0" destOrd="0" parTransId="{BD238CDE-C2BF-443D-BD50-C6E8EAF64717}" sibTransId="{74951016-F725-4235-A66E-B7E8E123A0EA}"/>
    <dgm:cxn modelId="{4BCD5C72-2232-42F8-8E50-56ACD76B760B}" type="presOf" srcId="{B8D099E8-6360-4D03-8B56-127D995160F3}" destId="{7E1D73F6-33C2-45FC-B745-8E584FAB0EF5}" srcOrd="1" destOrd="0" presId="urn:microsoft.com/office/officeart/2005/8/layout/hierarchy3"/>
    <dgm:cxn modelId="{A449BD82-8515-486E-A4E6-AA6CC4B52139}" type="presOf" srcId="{E2B6A677-DF75-4A42-A1EC-4377BC95D2EA}" destId="{C96C773B-6642-4EB6-90D6-88D9693F6E20}" srcOrd="0" destOrd="0" presId="urn:microsoft.com/office/officeart/2005/8/layout/hierarchy3"/>
    <dgm:cxn modelId="{E984467A-C740-4F42-9EAF-2318F1D09589}" type="presOf" srcId="{8B9A274B-86C9-40B7-95A1-0705454CEA0E}" destId="{2E9AFC9B-9906-4DEE-B2FD-D23C74705FBF}" srcOrd="0" destOrd="0" presId="urn:microsoft.com/office/officeart/2005/8/layout/hierarchy3"/>
    <dgm:cxn modelId="{4147F5C8-269A-4D28-95DB-190419CDD1FF}" type="presOf" srcId="{205FF82C-93E5-4B1D-883C-29F3CBD9DAE3}" destId="{302163A9-ACB3-4DA1-94A8-49DD3253021B}" srcOrd="0" destOrd="0" presId="urn:microsoft.com/office/officeart/2005/8/layout/hierarchy3"/>
    <dgm:cxn modelId="{B3DE6102-C137-4499-ADE0-6A1BEFC0AC81}" type="presOf" srcId="{78190272-D60C-4DDC-9388-0972361F9E5C}" destId="{03C943F8-E06A-4387-9D24-495EB59C18BD}" srcOrd="0" destOrd="0" presId="urn:microsoft.com/office/officeart/2005/8/layout/hierarchy3"/>
    <dgm:cxn modelId="{5C0F78B6-D688-41B9-990C-758394A3ED12}" srcId="{B8D099E8-6360-4D03-8B56-127D995160F3}" destId="{54F5795D-6060-4369-85D9-DAA826FAE855}" srcOrd="2" destOrd="0" parTransId="{72A74391-8771-4711-A286-895F8FE1ECE1}" sibTransId="{F5CFFBA1-1AE7-40F6-B8DA-0196CCACDB40}"/>
    <dgm:cxn modelId="{15DB17C5-D356-4C65-A284-663E776303C5}" type="presOf" srcId="{4E574980-2CD6-4171-9CD2-F31DAFB848A9}" destId="{E733338E-A07F-47DE-A050-CB857C87295F}" srcOrd="0" destOrd="0" presId="urn:microsoft.com/office/officeart/2005/8/layout/hierarchy3"/>
    <dgm:cxn modelId="{4CA6F04B-2F3F-490B-ACA8-BA4EB62D8543}" type="presParOf" srcId="{C96C773B-6642-4EB6-90D6-88D9693F6E20}" destId="{069BD48E-01AE-492A-A6E2-16E0F8B65D6B}" srcOrd="0" destOrd="0" presId="urn:microsoft.com/office/officeart/2005/8/layout/hierarchy3"/>
    <dgm:cxn modelId="{8E2530A7-FFAC-48D7-9F60-984AABCC0946}" type="presParOf" srcId="{069BD48E-01AE-492A-A6E2-16E0F8B65D6B}" destId="{91A3304C-018E-49DA-BDA0-9747C5E02734}" srcOrd="0" destOrd="0" presId="urn:microsoft.com/office/officeart/2005/8/layout/hierarchy3"/>
    <dgm:cxn modelId="{60BDC2FA-0113-4412-A267-F09196FD1174}" type="presParOf" srcId="{91A3304C-018E-49DA-BDA0-9747C5E02734}" destId="{C1F087FF-951E-46B5-826C-762E2D332C60}" srcOrd="0" destOrd="0" presId="urn:microsoft.com/office/officeart/2005/8/layout/hierarchy3"/>
    <dgm:cxn modelId="{25CD669C-588E-41C3-98C4-1E188BC19528}" type="presParOf" srcId="{91A3304C-018E-49DA-BDA0-9747C5E02734}" destId="{7E1D73F6-33C2-45FC-B745-8E584FAB0EF5}" srcOrd="1" destOrd="0" presId="urn:microsoft.com/office/officeart/2005/8/layout/hierarchy3"/>
    <dgm:cxn modelId="{081DBCAF-F37B-4334-B956-2E9DDC54B249}" type="presParOf" srcId="{069BD48E-01AE-492A-A6E2-16E0F8B65D6B}" destId="{AEF8717E-28E2-4424-9324-CE3985190E78}" srcOrd="1" destOrd="0" presId="urn:microsoft.com/office/officeart/2005/8/layout/hierarchy3"/>
    <dgm:cxn modelId="{E09F062F-63F8-4E57-8312-9BCFCB6F0F21}" type="presParOf" srcId="{AEF8717E-28E2-4424-9324-CE3985190E78}" destId="{03C943F8-E06A-4387-9D24-495EB59C18BD}" srcOrd="0" destOrd="0" presId="urn:microsoft.com/office/officeart/2005/8/layout/hierarchy3"/>
    <dgm:cxn modelId="{9662FFD0-DBB8-4F6A-A3B9-7B56FDE1AAC5}" type="presParOf" srcId="{AEF8717E-28E2-4424-9324-CE3985190E78}" destId="{302163A9-ACB3-4DA1-94A8-49DD3253021B}" srcOrd="1" destOrd="0" presId="urn:microsoft.com/office/officeart/2005/8/layout/hierarchy3"/>
    <dgm:cxn modelId="{DCB06B2C-0F0E-4FB7-A766-A59EC43C81FD}" type="presParOf" srcId="{AEF8717E-28E2-4424-9324-CE3985190E78}" destId="{E733338E-A07F-47DE-A050-CB857C87295F}" srcOrd="2" destOrd="0" presId="urn:microsoft.com/office/officeart/2005/8/layout/hierarchy3"/>
    <dgm:cxn modelId="{C27BE65E-7EAF-4CC5-8CA4-ABBBC32A5C9A}" type="presParOf" srcId="{AEF8717E-28E2-4424-9324-CE3985190E78}" destId="{2E9AFC9B-9906-4DEE-B2FD-D23C74705FBF}" srcOrd="3" destOrd="0" presId="urn:microsoft.com/office/officeart/2005/8/layout/hierarchy3"/>
    <dgm:cxn modelId="{188030BC-6D5C-49B8-8B79-57853146728C}" type="presParOf" srcId="{AEF8717E-28E2-4424-9324-CE3985190E78}" destId="{17A085D6-0E9B-4AF2-AD70-A25B36E1BB09}" srcOrd="4" destOrd="0" presId="urn:microsoft.com/office/officeart/2005/8/layout/hierarchy3"/>
    <dgm:cxn modelId="{D67C9FBA-A519-4455-8E84-D8E3C3AD00E8}" type="presParOf" srcId="{AEF8717E-28E2-4424-9324-CE3985190E78}" destId="{AA8C5E38-C3DE-42ED-95FD-ADF6010827C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235DF-622A-4D2A-B1B7-D7EF9FA9D55B}"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11855F-407D-4556-8353-635C3B2B2AA1}">
      <dgm:prSet custT="1"/>
      <dgm:spPr/>
      <dgm:t>
        <a:bodyPr/>
        <a:lstStyle/>
        <a:p>
          <a:pPr>
            <a:lnSpc>
              <a:spcPct val="100000"/>
            </a:lnSpc>
            <a:defRPr cap="all"/>
          </a:pPr>
          <a:r>
            <a:rPr lang="en-US" sz="2400" cap="none">
              <a:latin typeface="Times New Roman" panose="02020603050405020304" pitchFamily="18" charset="0"/>
              <a:cs typeface="Times New Roman" panose="02020603050405020304" pitchFamily="18" charset="0"/>
            </a:rPr>
            <a:t>when we assess, test items must match the objectives, </a:t>
          </a:r>
          <a:r>
            <a:rPr lang="en-US" sz="2400" b="1" u="sng" cap="none">
              <a:latin typeface="Times New Roman" panose="02020603050405020304" pitchFamily="18" charset="0"/>
              <a:cs typeface="Times New Roman" panose="02020603050405020304" pitchFamily="18" charset="0"/>
            </a:rPr>
            <a:t>they are designed to measure</a:t>
          </a:r>
          <a:r>
            <a:rPr lang="en-US" sz="2400" cap="none">
              <a:latin typeface="Times New Roman" panose="02020603050405020304" pitchFamily="18" charset="0"/>
              <a:cs typeface="Times New Roman" panose="02020603050405020304" pitchFamily="18" charset="0"/>
            </a:rPr>
            <a:t>, to be judged relevant</a:t>
          </a:r>
        </a:p>
      </dgm:t>
    </dgm:pt>
    <dgm:pt modelId="{7AC08BEA-6AF2-416F-AD24-EC72A65181BA}" type="parTrans" cxnId="{3C64CC9B-254B-4538-BCE5-0F0BDAF1BFA4}">
      <dgm:prSet/>
      <dgm:spPr/>
      <dgm:t>
        <a:bodyPr/>
        <a:lstStyle/>
        <a:p>
          <a:endParaRPr lang="en-US">
            <a:latin typeface="Times New Roman" panose="02020603050405020304" pitchFamily="18" charset="0"/>
            <a:cs typeface="Times New Roman" panose="02020603050405020304" pitchFamily="18" charset="0"/>
          </a:endParaRPr>
        </a:p>
      </dgm:t>
    </dgm:pt>
    <dgm:pt modelId="{DCEF1ABF-646B-41A8-BD68-8ED566B2F847}" type="sibTrans" cxnId="{3C64CC9B-254B-4538-BCE5-0F0BDAF1BFA4}">
      <dgm:prSet/>
      <dgm:spPr/>
      <dgm:t>
        <a:bodyPr/>
        <a:lstStyle/>
        <a:p>
          <a:endParaRPr lang="en-US">
            <a:latin typeface="Times New Roman" panose="02020603050405020304" pitchFamily="18" charset="0"/>
            <a:cs typeface="Times New Roman" panose="02020603050405020304" pitchFamily="18" charset="0"/>
          </a:endParaRPr>
        </a:p>
      </dgm:t>
    </dgm:pt>
    <dgm:pt modelId="{56F36F9E-5B7F-4AB2-B902-DC90BB082C26}">
      <dgm:prSet/>
      <dgm:spPr/>
      <dgm:t>
        <a:bodyPr/>
        <a:lstStyle/>
        <a:p>
          <a:pPr>
            <a:lnSpc>
              <a:spcPct val="100000"/>
            </a:lnSpc>
            <a:defRPr cap="all"/>
          </a:pPr>
          <a:r>
            <a:rPr lang="en-US" cap="none">
              <a:latin typeface="Times New Roman" panose="02020603050405020304" pitchFamily="18" charset="0"/>
              <a:cs typeface="Times New Roman" panose="02020603050405020304" pitchFamily="18" charset="0"/>
            </a:rPr>
            <a:t>Tests should be </a:t>
          </a:r>
          <a:r>
            <a:rPr lang="en-US" b="1" u="sng" cap="none">
              <a:latin typeface="Times New Roman" panose="02020603050405020304" pitchFamily="18" charset="0"/>
              <a:cs typeface="Times New Roman" panose="02020603050405020304" pitchFamily="18" charset="0"/>
            </a:rPr>
            <a:t>measure what has been taught </a:t>
          </a:r>
          <a:r>
            <a:rPr lang="en-US" cap="none">
              <a:latin typeface="Times New Roman" panose="02020603050405020304" pitchFamily="18" charset="0"/>
              <a:cs typeface="Times New Roman" panose="02020603050405020304" pitchFamily="18" charset="0"/>
            </a:rPr>
            <a:t>and nothing else.</a:t>
          </a:r>
        </a:p>
      </dgm:t>
    </dgm:pt>
    <dgm:pt modelId="{CFBA206F-F5E1-4DC0-BDA4-0B844CC7BC8B}" type="parTrans" cxnId="{72AAE7EF-E8F0-413A-AB6F-2C14C84DB7B0}">
      <dgm:prSet/>
      <dgm:spPr/>
      <dgm:t>
        <a:bodyPr/>
        <a:lstStyle/>
        <a:p>
          <a:endParaRPr lang="en-US">
            <a:latin typeface="Times New Roman" panose="02020603050405020304" pitchFamily="18" charset="0"/>
            <a:cs typeface="Times New Roman" panose="02020603050405020304" pitchFamily="18" charset="0"/>
          </a:endParaRPr>
        </a:p>
      </dgm:t>
    </dgm:pt>
    <dgm:pt modelId="{71C7B557-A82A-47D9-A3C4-53D0316CCB53}" type="sibTrans" cxnId="{72AAE7EF-E8F0-413A-AB6F-2C14C84DB7B0}">
      <dgm:prSet/>
      <dgm:spPr/>
      <dgm:t>
        <a:bodyPr/>
        <a:lstStyle/>
        <a:p>
          <a:endParaRPr lang="en-US">
            <a:latin typeface="Times New Roman" panose="02020603050405020304" pitchFamily="18" charset="0"/>
            <a:cs typeface="Times New Roman" panose="02020603050405020304" pitchFamily="18" charset="0"/>
          </a:endParaRPr>
        </a:p>
      </dgm:t>
    </dgm:pt>
    <dgm:pt modelId="{84FB0EA1-4BA2-44D3-9A4F-9D88F5BF133A}" type="pres">
      <dgm:prSet presAssocID="{DF0235DF-622A-4D2A-B1B7-D7EF9FA9D55B}" presName="root" presStyleCnt="0">
        <dgm:presLayoutVars>
          <dgm:dir/>
          <dgm:resizeHandles val="exact"/>
        </dgm:presLayoutVars>
      </dgm:prSet>
      <dgm:spPr/>
      <dgm:t>
        <a:bodyPr/>
        <a:lstStyle/>
        <a:p>
          <a:pPr rtl="1"/>
          <a:endParaRPr lang="ar-EG"/>
        </a:p>
      </dgm:t>
    </dgm:pt>
    <dgm:pt modelId="{92BFB753-BBD5-4149-A99A-CBBFD1C1A199}" type="pres">
      <dgm:prSet presAssocID="{8511855F-407D-4556-8353-635C3B2B2AA1}" presName="compNode" presStyleCnt="0"/>
      <dgm:spPr/>
    </dgm:pt>
    <dgm:pt modelId="{987DACF0-F18F-4A4A-9C94-DAD1865900C2}" type="pres">
      <dgm:prSet presAssocID="{8511855F-407D-4556-8353-635C3B2B2AA1}" presName="iconBgRect" presStyleLbl="bgShp" presStyleIdx="0" presStyleCnt="2"/>
      <dgm:spPr/>
    </dgm:pt>
    <dgm:pt modelId="{58E547D4-8D06-4285-A313-4AE5528E5860}" type="pres">
      <dgm:prSet presAssocID="{8511855F-407D-4556-8353-635C3B2B2AA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pPr rtl="1"/>
          <a:endParaRPr lang="ar-EG"/>
        </a:p>
      </dgm:t>
      <dgm:extLst>
        <a:ext uri="{E40237B7-FDA0-4F09-8148-C483321AD2D9}">
          <dgm14:cNvPr xmlns:dgm14="http://schemas.microsoft.com/office/drawing/2010/diagram" id="0" name="" descr="Presentation with Checklist"/>
        </a:ext>
      </dgm:extLst>
    </dgm:pt>
    <dgm:pt modelId="{C3585BA9-80BB-4F0A-8DC4-7FA4302B2563}" type="pres">
      <dgm:prSet presAssocID="{8511855F-407D-4556-8353-635C3B2B2AA1}" presName="spaceRect" presStyleCnt="0"/>
      <dgm:spPr/>
    </dgm:pt>
    <dgm:pt modelId="{192254A2-5C86-4E15-8896-4CDF3C8071D9}" type="pres">
      <dgm:prSet presAssocID="{8511855F-407D-4556-8353-635C3B2B2AA1}" presName="textRect" presStyleLbl="revTx" presStyleIdx="0" presStyleCnt="2" custScaleX="165347">
        <dgm:presLayoutVars>
          <dgm:chMax val="1"/>
          <dgm:chPref val="1"/>
        </dgm:presLayoutVars>
      </dgm:prSet>
      <dgm:spPr/>
      <dgm:t>
        <a:bodyPr/>
        <a:lstStyle/>
        <a:p>
          <a:pPr rtl="1"/>
          <a:endParaRPr lang="ar-EG"/>
        </a:p>
      </dgm:t>
    </dgm:pt>
    <dgm:pt modelId="{B97C9B7C-5F9E-44B5-A982-A1D2B4275315}" type="pres">
      <dgm:prSet presAssocID="{DCEF1ABF-646B-41A8-BD68-8ED566B2F847}" presName="sibTrans" presStyleCnt="0"/>
      <dgm:spPr/>
    </dgm:pt>
    <dgm:pt modelId="{B52EBF18-94ED-4137-AE78-2456612FCACA}" type="pres">
      <dgm:prSet presAssocID="{56F36F9E-5B7F-4AB2-B902-DC90BB082C26}" presName="compNode" presStyleCnt="0"/>
      <dgm:spPr/>
    </dgm:pt>
    <dgm:pt modelId="{12AC0308-5D9C-4264-AACD-7337D45EABB8}" type="pres">
      <dgm:prSet presAssocID="{56F36F9E-5B7F-4AB2-B902-DC90BB082C26}" presName="iconBgRect" presStyleLbl="bgShp" presStyleIdx="1" presStyleCnt="2"/>
      <dgm:spPr/>
    </dgm:pt>
    <dgm:pt modelId="{AB1E68E4-FDAF-4CD9-87D1-10F835EA349D}" type="pres">
      <dgm:prSet presAssocID="{56F36F9E-5B7F-4AB2-B902-DC90BB082C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pPr rtl="1"/>
          <a:endParaRPr lang="ar-EG"/>
        </a:p>
      </dgm:t>
      <dgm:extLst>
        <a:ext uri="{E40237B7-FDA0-4F09-8148-C483321AD2D9}">
          <dgm14:cNvPr xmlns:dgm14="http://schemas.microsoft.com/office/drawing/2010/diagram" id="0" name="" descr="مسطرة"/>
        </a:ext>
      </dgm:extLst>
    </dgm:pt>
    <dgm:pt modelId="{B4A9B1DB-0C81-4449-AFE6-104581DB879E}" type="pres">
      <dgm:prSet presAssocID="{56F36F9E-5B7F-4AB2-B902-DC90BB082C26}" presName="spaceRect" presStyleCnt="0"/>
      <dgm:spPr/>
    </dgm:pt>
    <dgm:pt modelId="{C73BD7E0-763A-40A9-993A-0C92B4572066}" type="pres">
      <dgm:prSet presAssocID="{56F36F9E-5B7F-4AB2-B902-DC90BB082C26}" presName="textRect" presStyleLbl="revTx" presStyleIdx="1" presStyleCnt="2" custScaleX="140724">
        <dgm:presLayoutVars>
          <dgm:chMax val="1"/>
          <dgm:chPref val="1"/>
        </dgm:presLayoutVars>
      </dgm:prSet>
      <dgm:spPr/>
      <dgm:t>
        <a:bodyPr/>
        <a:lstStyle/>
        <a:p>
          <a:pPr rtl="1"/>
          <a:endParaRPr lang="ar-EG"/>
        </a:p>
      </dgm:t>
    </dgm:pt>
  </dgm:ptLst>
  <dgm:cxnLst>
    <dgm:cxn modelId="{096EF731-2DC2-42EF-8B16-AF08C384F04B}" type="presOf" srcId="{DF0235DF-622A-4D2A-B1B7-D7EF9FA9D55B}" destId="{84FB0EA1-4BA2-44D3-9A4F-9D88F5BF133A}" srcOrd="0" destOrd="0" presId="urn:microsoft.com/office/officeart/2018/5/layout/IconCircleLabelList"/>
    <dgm:cxn modelId="{3C64CC9B-254B-4538-BCE5-0F0BDAF1BFA4}" srcId="{DF0235DF-622A-4D2A-B1B7-D7EF9FA9D55B}" destId="{8511855F-407D-4556-8353-635C3B2B2AA1}" srcOrd="0" destOrd="0" parTransId="{7AC08BEA-6AF2-416F-AD24-EC72A65181BA}" sibTransId="{DCEF1ABF-646B-41A8-BD68-8ED566B2F847}"/>
    <dgm:cxn modelId="{FE423A08-CDDC-4379-B05B-BF15079150D9}" type="presOf" srcId="{56F36F9E-5B7F-4AB2-B902-DC90BB082C26}" destId="{C73BD7E0-763A-40A9-993A-0C92B4572066}" srcOrd="0" destOrd="0" presId="urn:microsoft.com/office/officeart/2018/5/layout/IconCircleLabelList"/>
    <dgm:cxn modelId="{72AAE7EF-E8F0-413A-AB6F-2C14C84DB7B0}" srcId="{DF0235DF-622A-4D2A-B1B7-D7EF9FA9D55B}" destId="{56F36F9E-5B7F-4AB2-B902-DC90BB082C26}" srcOrd="1" destOrd="0" parTransId="{CFBA206F-F5E1-4DC0-BDA4-0B844CC7BC8B}" sibTransId="{71C7B557-A82A-47D9-A3C4-53D0316CCB53}"/>
    <dgm:cxn modelId="{384C677E-416A-40D3-A732-B6BF74D46020}" type="presOf" srcId="{8511855F-407D-4556-8353-635C3B2B2AA1}" destId="{192254A2-5C86-4E15-8896-4CDF3C8071D9}" srcOrd="0" destOrd="0" presId="urn:microsoft.com/office/officeart/2018/5/layout/IconCircleLabelList"/>
    <dgm:cxn modelId="{44A292A2-0811-4FDB-93FF-73B3B2A507BF}" type="presParOf" srcId="{84FB0EA1-4BA2-44D3-9A4F-9D88F5BF133A}" destId="{92BFB753-BBD5-4149-A99A-CBBFD1C1A199}" srcOrd="0" destOrd="0" presId="urn:microsoft.com/office/officeart/2018/5/layout/IconCircleLabelList"/>
    <dgm:cxn modelId="{B38E5C63-2837-4358-94B7-87DA434838B9}" type="presParOf" srcId="{92BFB753-BBD5-4149-A99A-CBBFD1C1A199}" destId="{987DACF0-F18F-4A4A-9C94-DAD1865900C2}" srcOrd="0" destOrd="0" presId="urn:microsoft.com/office/officeart/2018/5/layout/IconCircleLabelList"/>
    <dgm:cxn modelId="{FBAAF9DC-448E-4BE9-AE4E-2AFC3C73C2CC}" type="presParOf" srcId="{92BFB753-BBD5-4149-A99A-CBBFD1C1A199}" destId="{58E547D4-8D06-4285-A313-4AE5528E5860}" srcOrd="1" destOrd="0" presId="urn:microsoft.com/office/officeart/2018/5/layout/IconCircleLabelList"/>
    <dgm:cxn modelId="{6E1F75E3-A416-4EAA-B448-73F31ABDC8D2}" type="presParOf" srcId="{92BFB753-BBD5-4149-A99A-CBBFD1C1A199}" destId="{C3585BA9-80BB-4F0A-8DC4-7FA4302B2563}" srcOrd="2" destOrd="0" presId="urn:microsoft.com/office/officeart/2018/5/layout/IconCircleLabelList"/>
    <dgm:cxn modelId="{9E15F587-191A-42E1-B138-89284FF2C874}" type="presParOf" srcId="{92BFB753-BBD5-4149-A99A-CBBFD1C1A199}" destId="{192254A2-5C86-4E15-8896-4CDF3C8071D9}" srcOrd="3" destOrd="0" presId="urn:microsoft.com/office/officeart/2018/5/layout/IconCircleLabelList"/>
    <dgm:cxn modelId="{8D09F944-F45C-4547-B4F4-79543F7D742C}" type="presParOf" srcId="{84FB0EA1-4BA2-44D3-9A4F-9D88F5BF133A}" destId="{B97C9B7C-5F9E-44B5-A982-A1D2B4275315}" srcOrd="1" destOrd="0" presId="urn:microsoft.com/office/officeart/2018/5/layout/IconCircleLabelList"/>
    <dgm:cxn modelId="{1AC0039F-58DC-45AD-913C-7CBE99F322D4}" type="presParOf" srcId="{84FB0EA1-4BA2-44D3-9A4F-9D88F5BF133A}" destId="{B52EBF18-94ED-4137-AE78-2456612FCACA}" srcOrd="2" destOrd="0" presId="urn:microsoft.com/office/officeart/2018/5/layout/IconCircleLabelList"/>
    <dgm:cxn modelId="{9F50FD9C-EEE5-4004-B55B-344E6E1B5400}" type="presParOf" srcId="{B52EBF18-94ED-4137-AE78-2456612FCACA}" destId="{12AC0308-5D9C-4264-AACD-7337D45EABB8}" srcOrd="0" destOrd="0" presId="urn:microsoft.com/office/officeart/2018/5/layout/IconCircleLabelList"/>
    <dgm:cxn modelId="{58E57862-3B25-4B49-8C14-514757FE2503}" type="presParOf" srcId="{B52EBF18-94ED-4137-AE78-2456612FCACA}" destId="{AB1E68E4-FDAF-4CD9-87D1-10F835EA349D}" srcOrd="1" destOrd="0" presId="urn:microsoft.com/office/officeart/2018/5/layout/IconCircleLabelList"/>
    <dgm:cxn modelId="{9F9A128F-A538-4B6A-99FB-48A36B3AEA10}" type="presParOf" srcId="{B52EBF18-94ED-4137-AE78-2456612FCACA}" destId="{B4A9B1DB-0C81-4449-AFE6-104581DB879E}" srcOrd="2" destOrd="0" presId="urn:microsoft.com/office/officeart/2018/5/layout/IconCircleLabelList"/>
    <dgm:cxn modelId="{7C65CCD0-9280-4258-AE5F-DC530FDB850D}" type="presParOf" srcId="{B52EBF18-94ED-4137-AE78-2456612FCACA}" destId="{C73BD7E0-763A-40A9-993A-0C92B457206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22AD6B-2E85-40C5-A192-83A342E08EF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07E7051-6C4F-4823-AE9D-640E23C38851}">
      <dgm:prSet/>
      <dgm:spPr/>
      <dgm:t>
        <a:bodyPr/>
        <a:lstStyle/>
        <a:p>
          <a:r>
            <a:rPr lang="en-US" b="1"/>
            <a:t>Identify Misconceptions: </a:t>
          </a:r>
          <a:r>
            <a:rPr lang="en-US"/>
            <a:t>Addressing common errors made by students.</a:t>
          </a:r>
        </a:p>
      </dgm:t>
    </dgm:pt>
    <dgm:pt modelId="{FF7E60BD-7F97-4410-BECC-AB50FAD2617B}" type="parTrans" cxnId="{AE1000AA-9EED-4199-A5DC-382B44F77002}">
      <dgm:prSet/>
      <dgm:spPr/>
      <dgm:t>
        <a:bodyPr/>
        <a:lstStyle/>
        <a:p>
          <a:endParaRPr lang="en-US"/>
        </a:p>
      </dgm:t>
    </dgm:pt>
    <dgm:pt modelId="{CE2B200C-A9B6-4D53-9787-1CB900361386}" type="sibTrans" cxnId="{AE1000AA-9EED-4199-A5DC-382B44F77002}">
      <dgm:prSet/>
      <dgm:spPr/>
      <dgm:t>
        <a:bodyPr/>
        <a:lstStyle/>
        <a:p>
          <a:endParaRPr lang="en-US"/>
        </a:p>
      </dgm:t>
    </dgm:pt>
    <dgm:pt modelId="{D7328CD7-7283-4C32-AF73-EAF66E5E4635}">
      <dgm:prSet/>
      <dgm:spPr/>
      <dgm:t>
        <a:bodyPr/>
        <a:lstStyle/>
        <a:p>
          <a:r>
            <a:rPr lang="en-US" b="1"/>
            <a:t>Clarify Concepts: </a:t>
          </a:r>
          <a:r>
            <a:rPr lang="en-US"/>
            <a:t>Explaining complex topics or questions. </a:t>
          </a:r>
        </a:p>
      </dgm:t>
    </dgm:pt>
    <dgm:pt modelId="{B6262C9E-CC18-4FBF-9147-9DF70DBB5596}" type="parTrans" cxnId="{AF556E92-9535-4FA5-97A9-772D209F5A83}">
      <dgm:prSet/>
      <dgm:spPr/>
      <dgm:t>
        <a:bodyPr/>
        <a:lstStyle/>
        <a:p>
          <a:endParaRPr lang="en-US"/>
        </a:p>
      </dgm:t>
    </dgm:pt>
    <dgm:pt modelId="{ED4A3CA4-B4FF-4ED7-9308-BAAA9FB68E69}" type="sibTrans" cxnId="{AF556E92-9535-4FA5-97A9-772D209F5A83}">
      <dgm:prSet/>
      <dgm:spPr/>
      <dgm:t>
        <a:bodyPr/>
        <a:lstStyle/>
        <a:p>
          <a:endParaRPr lang="en-US"/>
        </a:p>
      </dgm:t>
    </dgm:pt>
    <dgm:pt modelId="{8828FF05-32AF-4FAD-9FA2-957282EE9A75}">
      <dgm:prSet/>
      <dgm:spPr/>
      <dgm:t>
        <a:bodyPr/>
        <a:lstStyle/>
        <a:p>
          <a:r>
            <a:rPr lang="en-US" b="1"/>
            <a:t>Feedback: </a:t>
          </a:r>
          <a:r>
            <a:rPr lang="en-US"/>
            <a:t>Providing insights on how to improve performance based on the test. </a:t>
          </a:r>
        </a:p>
      </dgm:t>
    </dgm:pt>
    <dgm:pt modelId="{A84B1F62-77EA-4465-A86F-E81A228C2EA4}" type="parTrans" cxnId="{9B3B3050-8D30-47A2-B719-6D3C8D1E7EB4}">
      <dgm:prSet/>
      <dgm:spPr/>
      <dgm:t>
        <a:bodyPr/>
        <a:lstStyle/>
        <a:p>
          <a:endParaRPr lang="en-US"/>
        </a:p>
      </dgm:t>
    </dgm:pt>
    <dgm:pt modelId="{161A447F-9B6D-471F-B2D7-F59FA8D0BED8}" type="sibTrans" cxnId="{9B3B3050-8D30-47A2-B719-6D3C8D1E7EB4}">
      <dgm:prSet/>
      <dgm:spPr/>
      <dgm:t>
        <a:bodyPr/>
        <a:lstStyle/>
        <a:p>
          <a:endParaRPr lang="en-US"/>
        </a:p>
      </dgm:t>
    </dgm:pt>
    <dgm:pt modelId="{D1DC8687-A5F0-4EBE-9F19-47999F9A38B9}">
      <dgm:prSet/>
      <dgm:spPr/>
      <dgm:t>
        <a:bodyPr/>
        <a:lstStyle/>
        <a:p>
          <a:r>
            <a:rPr lang="en-US" b="1"/>
            <a:t>An opportunity to reinforce learning</a:t>
          </a:r>
          <a:r>
            <a:rPr lang="en-US"/>
            <a:t>, to correct misinformation, and improve test items with student input. </a:t>
          </a:r>
        </a:p>
      </dgm:t>
    </dgm:pt>
    <dgm:pt modelId="{D62FFE04-E7DB-413B-8DC8-80B98C83C5D8}" type="parTrans" cxnId="{EBE7E201-DCA0-437B-B09A-C214A492019F}">
      <dgm:prSet/>
      <dgm:spPr/>
      <dgm:t>
        <a:bodyPr/>
        <a:lstStyle/>
        <a:p>
          <a:endParaRPr lang="en-US"/>
        </a:p>
      </dgm:t>
    </dgm:pt>
    <dgm:pt modelId="{3DB66F71-12A3-4878-A6D7-D4DB998E02BC}" type="sibTrans" cxnId="{EBE7E201-DCA0-437B-B09A-C214A492019F}">
      <dgm:prSet/>
      <dgm:spPr/>
      <dgm:t>
        <a:bodyPr/>
        <a:lstStyle/>
        <a:p>
          <a:endParaRPr lang="en-US"/>
        </a:p>
      </dgm:t>
    </dgm:pt>
    <dgm:pt modelId="{8B681EF0-DFBD-40BD-89D1-D0809A0D564B}" type="pres">
      <dgm:prSet presAssocID="{A722AD6B-2E85-40C5-A192-83A342E08EFE}" presName="outerComposite" presStyleCnt="0">
        <dgm:presLayoutVars>
          <dgm:chMax val="5"/>
          <dgm:dir/>
          <dgm:resizeHandles val="exact"/>
        </dgm:presLayoutVars>
      </dgm:prSet>
      <dgm:spPr/>
      <dgm:t>
        <a:bodyPr/>
        <a:lstStyle/>
        <a:p>
          <a:pPr rtl="1"/>
          <a:endParaRPr lang="ar-EG"/>
        </a:p>
      </dgm:t>
    </dgm:pt>
    <dgm:pt modelId="{5DC707EC-9378-4E42-B220-F5CAB507E1BA}" type="pres">
      <dgm:prSet presAssocID="{A722AD6B-2E85-40C5-A192-83A342E08EFE}" presName="dummyMaxCanvas" presStyleCnt="0">
        <dgm:presLayoutVars/>
      </dgm:prSet>
      <dgm:spPr/>
    </dgm:pt>
    <dgm:pt modelId="{19F26AB8-42E2-4582-86A9-CF1208D97378}" type="pres">
      <dgm:prSet presAssocID="{A722AD6B-2E85-40C5-A192-83A342E08EFE}" presName="FourNodes_1" presStyleLbl="node1" presStyleIdx="0" presStyleCnt="4">
        <dgm:presLayoutVars>
          <dgm:bulletEnabled val="1"/>
        </dgm:presLayoutVars>
      </dgm:prSet>
      <dgm:spPr/>
      <dgm:t>
        <a:bodyPr/>
        <a:lstStyle/>
        <a:p>
          <a:pPr rtl="1"/>
          <a:endParaRPr lang="ar-EG"/>
        </a:p>
      </dgm:t>
    </dgm:pt>
    <dgm:pt modelId="{55D906A8-380E-477D-ACA1-A74F32A730A3}" type="pres">
      <dgm:prSet presAssocID="{A722AD6B-2E85-40C5-A192-83A342E08EFE}" presName="FourNodes_2" presStyleLbl="node1" presStyleIdx="1" presStyleCnt="4">
        <dgm:presLayoutVars>
          <dgm:bulletEnabled val="1"/>
        </dgm:presLayoutVars>
      </dgm:prSet>
      <dgm:spPr/>
      <dgm:t>
        <a:bodyPr/>
        <a:lstStyle/>
        <a:p>
          <a:pPr rtl="1"/>
          <a:endParaRPr lang="ar-EG"/>
        </a:p>
      </dgm:t>
    </dgm:pt>
    <dgm:pt modelId="{AC1CC82A-AD8C-4823-835F-8826057B8DF6}" type="pres">
      <dgm:prSet presAssocID="{A722AD6B-2E85-40C5-A192-83A342E08EFE}" presName="FourNodes_3" presStyleLbl="node1" presStyleIdx="2" presStyleCnt="4">
        <dgm:presLayoutVars>
          <dgm:bulletEnabled val="1"/>
        </dgm:presLayoutVars>
      </dgm:prSet>
      <dgm:spPr/>
      <dgm:t>
        <a:bodyPr/>
        <a:lstStyle/>
        <a:p>
          <a:pPr rtl="1"/>
          <a:endParaRPr lang="ar-EG"/>
        </a:p>
      </dgm:t>
    </dgm:pt>
    <dgm:pt modelId="{B642EF89-4006-49B6-B785-B2D9595A3E23}" type="pres">
      <dgm:prSet presAssocID="{A722AD6B-2E85-40C5-A192-83A342E08EFE}" presName="FourNodes_4" presStyleLbl="node1" presStyleIdx="3" presStyleCnt="4">
        <dgm:presLayoutVars>
          <dgm:bulletEnabled val="1"/>
        </dgm:presLayoutVars>
      </dgm:prSet>
      <dgm:spPr/>
      <dgm:t>
        <a:bodyPr/>
        <a:lstStyle/>
        <a:p>
          <a:pPr rtl="1"/>
          <a:endParaRPr lang="ar-EG"/>
        </a:p>
      </dgm:t>
    </dgm:pt>
    <dgm:pt modelId="{1D945C6F-8AFC-4027-813A-A71664C61716}" type="pres">
      <dgm:prSet presAssocID="{A722AD6B-2E85-40C5-A192-83A342E08EFE}" presName="FourConn_1-2" presStyleLbl="fgAccFollowNode1" presStyleIdx="0" presStyleCnt="3">
        <dgm:presLayoutVars>
          <dgm:bulletEnabled val="1"/>
        </dgm:presLayoutVars>
      </dgm:prSet>
      <dgm:spPr/>
      <dgm:t>
        <a:bodyPr/>
        <a:lstStyle/>
        <a:p>
          <a:pPr rtl="1"/>
          <a:endParaRPr lang="ar-EG"/>
        </a:p>
      </dgm:t>
    </dgm:pt>
    <dgm:pt modelId="{1A50C51F-1DCD-4E03-9E93-90C16995D01D}" type="pres">
      <dgm:prSet presAssocID="{A722AD6B-2E85-40C5-A192-83A342E08EFE}" presName="FourConn_2-3" presStyleLbl="fgAccFollowNode1" presStyleIdx="1" presStyleCnt="3">
        <dgm:presLayoutVars>
          <dgm:bulletEnabled val="1"/>
        </dgm:presLayoutVars>
      </dgm:prSet>
      <dgm:spPr/>
      <dgm:t>
        <a:bodyPr/>
        <a:lstStyle/>
        <a:p>
          <a:pPr rtl="1"/>
          <a:endParaRPr lang="ar-EG"/>
        </a:p>
      </dgm:t>
    </dgm:pt>
    <dgm:pt modelId="{F6D8F2A8-4CFA-44B0-AE25-8FADEA181054}" type="pres">
      <dgm:prSet presAssocID="{A722AD6B-2E85-40C5-A192-83A342E08EFE}" presName="FourConn_3-4" presStyleLbl="fgAccFollowNode1" presStyleIdx="2" presStyleCnt="3">
        <dgm:presLayoutVars>
          <dgm:bulletEnabled val="1"/>
        </dgm:presLayoutVars>
      </dgm:prSet>
      <dgm:spPr/>
      <dgm:t>
        <a:bodyPr/>
        <a:lstStyle/>
        <a:p>
          <a:pPr rtl="1"/>
          <a:endParaRPr lang="ar-EG"/>
        </a:p>
      </dgm:t>
    </dgm:pt>
    <dgm:pt modelId="{AE90EA14-A151-463E-9B96-FB5BD5C3D7D5}" type="pres">
      <dgm:prSet presAssocID="{A722AD6B-2E85-40C5-A192-83A342E08EFE}" presName="FourNodes_1_text" presStyleLbl="node1" presStyleIdx="3" presStyleCnt="4">
        <dgm:presLayoutVars>
          <dgm:bulletEnabled val="1"/>
        </dgm:presLayoutVars>
      </dgm:prSet>
      <dgm:spPr/>
      <dgm:t>
        <a:bodyPr/>
        <a:lstStyle/>
        <a:p>
          <a:pPr rtl="1"/>
          <a:endParaRPr lang="ar-EG"/>
        </a:p>
      </dgm:t>
    </dgm:pt>
    <dgm:pt modelId="{F81CCDE8-17C0-4681-8EF5-E9D8AE139FE9}" type="pres">
      <dgm:prSet presAssocID="{A722AD6B-2E85-40C5-A192-83A342E08EFE}" presName="FourNodes_2_text" presStyleLbl="node1" presStyleIdx="3" presStyleCnt="4">
        <dgm:presLayoutVars>
          <dgm:bulletEnabled val="1"/>
        </dgm:presLayoutVars>
      </dgm:prSet>
      <dgm:spPr/>
      <dgm:t>
        <a:bodyPr/>
        <a:lstStyle/>
        <a:p>
          <a:pPr rtl="1"/>
          <a:endParaRPr lang="ar-EG"/>
        </a:p>
      </dgm:t>
    </dgm:pt>
    <dgm:pt modelId="{AD832E89-3002-4D35-AEFA-A08F015CB823}" type="pres">
      <dgm:prSet presAssocID="{A722AD6B-2E85-40C5-A192-83A342E08EFE}" presName="FourNodes_3_text" presStyleLbl="node1" presStyleIdx="3" presStyleCnt="4">
        <dgm:presLayoutVars>
          <dgm:bulletEnabled val="1"/>
        </dgm:presLayoutVars>
      </dgm:prSet>
      <dgm:spPr/>
      <dgm:t>
        <a:bodyPr/>
        <a:lstStyle/>
        <a:p>
          <a:pPr rtl="1"/>
          <a:endParaRPr lang="ar-EG"/>
        </a:p>
      </dgm:t>
    </dgm:pt>
    <dgm:pt modelId="{71EE3351-084E-45AA-80CA-0DEF4B3D2B1E}" type="pres">
      <dgm:prSet presAssocID="{A722AD6B-2E85-40C5-A192-83A342E08EFE}" presName="FourNodes_4_text" presStyleLbl="node1" presStyleIdx="3" presStyleCnt="4">
        <dgm:presLayoutVars>
          <dgm:bulletEnabled val="1"/>
        </dgm:presLayoutVars>
      </dgm:prSet>
      <dgm:spPr/>
      <dgm:t>
        <a:bodyPr/>
        <a:lstStyle/>
        <a:p>
          <a:pPr rtl="1"/>
          <a:endParaRPr lang="ar-EG"/>
        </a:p>
      </dgm:t>
    </dgm:pt>
  </dgm:ptLst>
  <dgm:cxnLst>
    <dgm:cxn modelId="{AE1000AA-9EED-4199-A5DC-382B44F77002}" srcId="{A722AD6B-2E85-40C5-A192-83A342E08EFE}" destId="{607E7051-6C4F-4823-AE9D-640E23C38851}" srcOrd="0" destOrd="0" parTransId="{FF7E60BD-7F97-4410-BECC-AB50FAD2617B}" sibTransId="{CE2B200C-A9B6-4D53-9787-1CB900361386}"/>
    <dgm:cxn modelId="{9DDCA3EC-02C3-4A87-8854-2EC037447EC4}" type="presOf" srcId="{D1DC8687-A5F0-4EBE-9F19-47999F9A38B9}" destId="{B642EF89-4006-49B6-B785-B2D9595A3E23}" srcOrd="0" destOrd="0" presId="urn:microsoft.com/office/officeart/2005/8/layout/vProcess5"/>
    <dgm:cxn modelId="{5F5F0335-2AFA-45DA-8968-D3C5FEC1C8A5}" type="presOf" srcId="{161A447F-9B6D-471F-B2D7-F59FA8D0BED8}" destId="{F6D8F2A8-4CFA-44B0-AE25-8FADEA181054}" srcOrd="0" destOrd="0" presId="urn:microsoft.com/office/officeart/2005/8/layout/vProcess5"/>
    <dgm:cxn modelId="{9B3B3050-8D30-47A2-B719-6D3C8D1E7EB4}" srcId="{A722AD6B-2E85-40C5-A192-83A342E08EFE}" destId="{8828FF05-32AF-4FAD-9FA2-957282EE9A75}" srcOrd="2" destOrd="0" parTransId="{A84B1F62-77EA-4465-A86F-E81A228C2EA4}" sibTransId="{161A447F-9B6D-471F-B2D7-F59FA8D0BED8}"/>
    <dgm:cxn modelId="{EBE7E201-DCA0-437B-B09A-C214A492019F}" srcId="{A722AD6B-2E85-40C5-A192-83A342E08EFE}" destId="{D1DC8687-A5F0-4EBE-9F19-47999F9A38B9}" srcOrd="3" destOrd="0" parTransId="{D62FFE04-E7DB-413B-8DC8-80B98C83C5D8}" sibTransId="{3DB66F71-12A3-4878-A6D7-D4DB998E02BC}"/>
    <dgm:cxn modelId="{E09CD821-E84D-43D7-B67E-8BCF8ED39BE7}" type="presOf" srcId="{607E7051-6C4F-4823-AE9D-640E23C38851}" destId="{19F26AB8-42E2-4582-86A9-CF1208D97378}" srcOrd="0" destOrd="0" presId="urn:microsoft.com/office/officeart/2005/8/layout/vProcess5"/>
    <dgm:cxn modelId="{AF556E92-9535-4FA5-97A9-772D209F5A83}" srcId="{A722AD6B-2E85-40C5-A192-83A342E08EFE}" destId="{D7328CD7-7283-4C32-AF73-EAF66E5E4635}" srcOrd="1" destOrd="0" parTransId="{B6262C9E-CC18-4FBF-9147-9DF70DBB5596}" sibTransId="{ED4A3CA4-B4FF-4ED7-9308-BAAA9FB68E69}"/>
    <dgm:cxn modelId="{F8D92C1B-02F8-4097-9F16-6A6F845F684C}" type="presOf" srcId="{607E7051-6C4F-4823-AE9D-640E23C38851}" destId="{AE90EA14-A151-463E-9B96-FB5BD5C3D7D5}" srcOrd="1" destOrd="0" presId="urn:microsoft.com/office/officeart/2005/8/layout/vProcess5"/>
    <dgm:cxn modelId="{0D427337-52D1-4DFF-92FC-6C86DB535DD9}" type="presOf" srcId="{D7328CD7-7283-4C32-AF73-EAF66E5E4635}" destId="{55D906A8-380E-477D-ACA1-A74F32A730A3}" srcOrd="0" destOrd="0" presId="urn:microsoft.com/office/officeart/2005/8/layout/vProcess5"/>
    <dgm:cxn modelId="{5320F1E6-16C6-4D4C-89AC-3400B729A5B0}" type="presOf" srcId="{8828FF05-32AF-4FAD-9FA2-957282EE9A75}" destId="{AC1CC82A-AD8C-4823-835F-8826057B8DF6}" srcOrd="0" destOrd="0" presId="urn:microsoft.com/office/officeart/2005/8/layout/vProcess5"/>
    <dgm:cxn modelId="{4BD3A64B-617B-4F42-8A34-2F66D401CBE3}" type="presOf" srcId="{8828FF05-32AF-4FAD-9FA2-957282EE9A75}" destId="{AD832E89-3002-4D35-AEFA-A08F015CB823}" srcOrd="1" destOrd="0" presId="urn:microsoft.com/office/officeart/2005/8/layout/vProcess5"/>
    <dgm:cxn modelId="{9D517C0C-04D3-4D9F-A896-C3842C3203DC}" type="presOf" srcId="{ED4A3CA4-B4FF-4ED7-9308-BAAA9FB68E69}" destId="{1A50C51F-1DCD-4E03-9E93-90C16995D01D}" srcOrd="0" destOrd="0" presId="urn:microsoft.com/office/officeart/2005/8/layout/vProcess5"/>
    <dgm:cxn modelId="{B48AEC3F-E400-4294-ADC8-27AEC13B4B55}" type="presOf" srcId="{CE2B200C-A9B6-4D53-9787-1CB900361386}" destId="{1D945C6F-8AFC-4027-813A-A71664C61716}" srcOrd="0" destOrd="0" presId="urn:microsoft.com/office/officeart/2005/8/layout/vProcess5"/>
    <dgm:cxn modelId="{B401FB52-949F-484B-B97C-2BB00ADA1D07}" type="presOf" srcId="{A722AD6B-2E85-40C5-A192-83A342E08EFE}" destId="{8B681EF0-DFBD-40BD-89D1-D0809A0D564B}" srcOrd="0" destOrd="0" presId="urn:microsoft.com/office/officeart/2005/8/layout/vProcess5"/>
    <dgm:cxn modelId="{A9D8B46E-5736-4541-8C47-7C577EE4937B}" type="presOf" srcId="{D1DC8687-A5F0-4EBE-9F19-47999F9A38B9}" destId="{71EE3351-084E-45AA-80CA-0DEF4B3D2B1E}" srcOrd="1" destOrd="0" presId="urn:microsoft.com/office/officeart/2005/8/layout/vProcess5"/>
    <dgm:cxn modelId="{03A32BE4-6FE0-4137-B699-708E38A7BDCC}" type="presOf" srcId="{D7328CD7-7283-4C32-AF73-EAF66E5E4635}" destId="{F81CCDE8-17C0-4681-8EF5-E9D8AE139FE9}" srcOrd="1" destOrd="0" presId="urn:microsoft.com/office/officeart/2005/8/layout/vProcess5"/>
    <dgm:cxn modelId="{FFCD251B-B992-44CF-BB48-39F758C6C16A}" type="presParOf" srcId="{8B681EF0-DFBD-40BD-89D1-D0809A0D564B}" destId="{5DC707EC-9378-4E42-B220-F5CAB507E1BA}" srcOrd="0" destOrd="0" presId="urn:microsoft.com/office/officeart/2005/8/layout/vProcess5"/>
    <dgm:cxn modelId="{5A285586-491F-4030-A55F-223B3F2EE9B9}" type="presParOf" srcId="{8B681EF0-DFBD-40BD-89D1-D0809A0D564B}" destId="{19F26AB8-42E2-4582-86A9-CF1208D97378}" srcOrd="1" destOrd="0" presId="urn:microsoft.com/office/officeart/2005/8/layout/vProcess5"/>
    <dgm:cxn modelId="{31E28391-1D3E-4865-BF39-ECD5149D90A5}" type="presParOf" srcId="{8B681EF0-DFBD-40BD-89D1-D0809A0D564B}" destId="{55D906A8-380E-477D-ACA1-A74F32A730A3}" srcOrd="2" destOrd="0" presId="urn:microsoft.com/office/officeart/2005/8/layout/vProcess5"/>
    <dgm:cxn modelId="{8F4202F1-5D4D-40D1-BB5F-D722EFDC4F25}" type="presParOf" srcId="{8B681EF0-DFBD-40BD-89D1-D0809A0D564B}" destId="{AC1CC82A-AD8C-4823-835F-8826057B8DF6}" srcOrd="3" destOrd="0" presId="urn:microsoft.com/office/officeart/2005/8/layout/vProcess5"/>
    <dgm:cxn modelId="{1C9086F9-40B2-4569-9377-E20A7458C4F8}" type="presParOf" srcId="{8B681EF0-DFBD-40BD-89D1-D0809A0D564B}" destId="{B642EF89-4006-49B6-B785-B2D9595A3E23}" srcOrd="4" destOrd="0" presId="urn:microsoft.com/office/officeart/2005/8/layout/vProcess5"/>
    <dgm:cxn modelId="{DFA47BB8-633F-46C8-A4DA-6124D7E3D326}" type="presParOf" srcId="{8B681EF0-DFBD-40BD-89D1-D0809A0D564B}" destId="{1D945C6F-8AFC-4027-813A-A71664C61716}" srcOrd="5" destOrd="0" presId="urn:microsoft.com/office/officeart/2005/8/layout/vProcess5"/>
    <dgm:cxn modelId="{A49136ED-BDC0-4027-8C00-25DDD335811A}" type="presParOf" srcId="{8B681EF0-DFBD-40BD-89D1-D0809A0D564B}" destId="{1A50C51F-1DCD-4E03-9E93-90C16995D01D}" srcOrd="6" destOrd="0" presId="urn:microsoft.com/office/officeart/2005/8/layout/vProcess5"/>
    <dgm:cxn modelId="{04D668E6-494B-45F4-845D-0D90535D287B}" type="presParOf" srcId="{8B681EF0-DFBD-40BD-89D1-D0809A0D564B}" destId="{F6D8F2A8-4CFA-44B0-AE25-8FADEA181054}" srcOrd="7" destOrd="0" presId="urn:microsoft.com/office/officeart/2005/8/layout/vProcess5"/>
    <dgm:cxn modelId="{4F60AB77-31FA-4433-8DDE-7190CF74B5FF}" type="presParOf" srcId="{8B681EF0-DFBD-40BD-89D1-D0809A0D564B}" destId="{AE90EA14-A151-463E-9B96-FB5BD5C3D7D5}" srcOrd="8" destOrd="0" presId="urn:microsoft.com/office/officeart/2005/8/layout/vProcess5"/>
    <dgm:cxn modelId="{35552B58-D90D-423B-98D1-4D579A6E50EC}" type="presParOf" srcId="{8B681EF0-DFBD-40BD-89D1-D0809A0D564B}" destId="{F81CCDE8-17C0-4681-8EF5-E9D8AE139FE9}" srcOrd="9" destOrd="0" presId="urn:microsoft.com/office/officeart/2005/8/layout/vProcess5"/>
    <dgm:cxn modelId="{CC3FB807-2DE2-4DCB-83C9-C984D98C2774}" type="presParOf" srcId="{8B681EF0-DFBD-40BD-89D1-D0809A0D564B}" destId="{AD832E89-3002-4D35-AEFA-A08F015CB823}" srcOrd="10" destOrd="0" presId="urn:microsoft.com/office/officeart/2005/8/layout/vProcess5"/>
    <dgm:cxn modelId="{9C4FD431-1DD6-4948-84D9-C84635DAD43D}" type="presParOf" srcId="{8B681EF0-DFBD-40BD-89D1-D0809A0D564B}" destId="{71EE3351-084E-45AA-80CA-0DEF4B3D2B1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39F6B-4844-4343-831C-84A3465842CA}">
      <dsp:nvSpPr>
        <dsp:cNvPr id="0" name=""/>
        <dsp:cNvSpPr/>
      </dsp:nvSpPr>
      <dsp:spPr>
        <a:xfrm>
          <a:off x="0" y="97"/>
          <a:ext cx="11449271" cy="58515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solidFill>
                <a:srgbClr val="FF0000"/>
              </a:solidFill>
              <a:cs typeface="+mj-cs"/>
            </a:rPr>
            <a:t>Following is data obtained from a test </a:t>
          </a:r>
          <a:endParaRPr lang="x-none" sz="2800" kern="1200">
            <a:solidFill>
              <a:srgbClr val="FF0000"/>
            </a:solidFill>
            <a:cs typeface="+mj-cs"/>
          </a:endParaRPr>
        </a:p>
      </dsp:txBody>
      <dsp:txXfrm>
        <a:off x="28565" y="28662"/>
        <a:ext cx="11392141" cy="528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7950D-C0D2-4B36-8DFA-E387EDF78EE3}">
      <dsp:nvSpPr>
        <dsp:cNvPr id="0" name=""/>
        <dsp:cNvSpPr/>
      </dsp:nvSpPr>
      <dsp:spPr>
        <a:xfrm>
          <a:off x="0" y="30"/>
          <a:ext cx="11449271" cy="5036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kern="1200"/>
            <a:t>Step </a:t>
          </a:r>
          <a:r>
            <a:rPr lang="en-US" sz="2800" b="1" kern="1200">
              <a:solidFill>
                <a:srgbClr val="FF0000"/>
              </a:solidFill>
            </a:rPr>
            <a:t>1:</a:t>
          </a:r>
          <a:r>
            <a:rPr lang="en-GB" sz="2800" b="1" kern="1200">
              <a:solidFill>
                <a:srgbClr val="FF0000"/>
              </a:solidFill>
            </a:rPr>
            <a:t>Arrange the test scores in rank order, highest to lowest</a:t>
          </a:r>
          <a:endParaRPr lang="x-none" sz="2800" b="1" kern="1200">
            <a:solidFill>
              <a:srgbClr val="FF0000"/>
            </a:solidFill>
          </a:endParaRPr>
        </a:p>
      </dsp:txBody>
      <dsp:txXfrm>
        <a:off x="24586" y="24616"/>
        <a:ext cx="11400099" cy="454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7950D-C0D2-4B36-8DFA-E387EDF78EE3}">
      <dsp:nvSpPr>
        <dsp:cNvPr id="0" name=""/>
        <dsp:cNvSpPr/>
      </dsp:nvSpPr>
      <dsp:spPr>
        <a:xfrm>
          <a:off x="0" y="30"/>
          <a:ext cx="11449271" cy="5036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kern="1200"/>
            <a:t>Step </a:t>
          </a:r>
          <a:r>
            <a:rPr lang="en-US" sz="2800" b="1" kern="1200">
              <a:solidFill>
                <a:srgbClr val="FF0000"/>
              </a:solidFill>
            </a:rPr>
            <a:t>2: Create high and lower groups.</a:t>
          </a:r>
          <a:endParaRPr lang="x-none" sz="2800" b="1" kern="1200">
            <a:solidFill>
              <a:srgbClr val="FF0000"/>
            </a:solidFill>
          </a:endParaRPr>
        </a:p>
      </dsp:txBody>
      <dsp:txXfrm>
        <a:off x="24586" y="24616"/>
        <a:ext cx="11400099" cy="454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087FF-951E-46B5-826C-762E2D332C60}">
      <dsp:nvSpPr>
        <dsp:cNvPr id="0" name=""/>
        <dsp:cNvSpPr/>
      </dsp:nvSpPr>
      <dsp:spPr>
        <a:xfrm>
          <a:off x="2052230" y="47487"/>
          <a:ext cx="7272810" cy="1151635"/>
        </a:xfrm>
        <a:prstGeom prst="roundRect">
          <a:avLst>
            <a:gd name="adj" fmla="val 10000"/>
          </a:avLst>
        </a:prstGeom>
        <a:solidFill>
          <a:schemeClr val="bg1">
            <a:lumMod val="8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GB" sz="3600" b="1" kern="1200">
              <a:solidFill>
                <a:srgbClr val="FF0000"/>
              </a:solidFill>
              <a:cs typeface="+mj-cs"/>
            </a:rPr>
            <a:t>Item Analysis Parameters</a:t>
          </a:r>
          <a:endParaRPr lang="x-none" sz="3600" b="1" kern="1200">
            <a:solidFill>
              <a:srgbClr val="FF0000"/>
            </a:solidFill>
            <a:cs typeface="+mj-cs"/>
          </a:endParaRPr>
        </a:p>
      </dsp:txBody>
      <dsp:txXfrm>
        <a:off x="2085960" y="81217"/>
        <a:ext cx="7205350" cy="1084175"/>
      </dsp:txXfrm>
    </dsp:sp>
    <dsp:sp modelId="{03C943F8-E06A-4387-9D24-495EB59C18BD}">
      <dsp:nvSpPr>
        <dsp:cNvPr id="0" name=""/>
        <dsp:cNvSpPr/>
      </dsp:nvSpPr>
      <dsp:spPr>
        <a:xfrm>
          <a:off x="2779511" y="1199122"/>
          <a:ext cx="763281" cy="817235"/>
        </a:xfrm>
        <a:custGeom>
          <a:avLst/>
          <a:gdLst/>
          <a:ahLst/>
          <a:cxnLst/>
          <a:rect l="0" t="0" r="0" b="0"/>
          <a:pathLst>
            <a:path>
              <a:moveTo>
                <a:pt x="0" y="0"/>
              </a:moveTo>
              <a:lnTo>
                <a:pt x="0" y="817235"/>
              </a:lnTo>
              <a:lnTo>
                <a:pt x="763281" y="81723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163A9-ACB3-4DA1-94A8-49DD3253021B}">
      <dsp:nvSpPr>
        <dsp:cNvPr id="0" name=""/>
        <dsp:cNvSpPr/>
      </dsp:nvSpPr>
      <dsp:spPr>
        <a:xfrm>
          <a:off x="3542792" y="1440540"/>
          <a:ext cx="4146883" cy="115163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GB" sz="2800" kern="1200"/>
            <a:t>A-Difficulty index</a:t>
          </a:r>
          <a:endParaRPr lang="x-none" sz="2800" kern="1200"/>
        </a:p>
      </dsp:txBody>
      <dsp:txXfrm>
        <a:off x="3576522" y="1474270"/>
        <a:ext cx="4079423" cy="1084175"/>
      </dsp:txXfrm>
    </dsp:sp>
    <dsp:sp modelId="{E733338E-A07F-47DE-A050-CB857C87295F}">
      <dsp:nvSpPr>
        <dsp:cNvPr id="0" name=""/>
        <dsp:cNvSpPr/>
      </dsp:nvSpPr>
      <dsp:spPr>
        <a:xfrm>
          <a:off x="2779511" y="1199122"/>
          <a:ext cx="763281" cy="2256779"/>
        </a:xfrm>
        <a:custGeom>
          <a:avLst/>
          <a:gdLst/>
          <a:ahLst/>
          <a:cxnLst/>
          <a:rect l="0" t="0" r="0" b="0"/>
          <a:pathLst>
            <a:path>
              <a:moveTo>
                <a:pt x="0" y="0"/>
              </a:moveTo>
              <a:lnTo>
                <a:pt x="0" y="2256779"/>
              </a:lnTo>
              <a:lnTo>
                <a:pt x="763281" y="2256779"/>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9AFC9B-9906-4DEE-B2FD-D23C74705FBF}">
      <dsp:nvSpPr>
        <dsp:cNvPr id="0" name=""/>
        <dsp:cNvSpPr/>
      </dsp:nvSpPr>
      <dsp:spPr>
        <a:xfrm>
          <a:off x="3542792" y="2880084"/>
          <a:ext cx="4146883" cy="115163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GB" sz="2800" kern="1200"/>
            <a:t>B-Discrimination index</a:t>
          </a:r>
          <a:endParaRPr lang="x-none" sz="2800" kern="1200"/>
        </a:p>
      </dsp:txBody>
      <dsp:txXfrm>
        <a:off x="3576522" y="2913814"/>
        <a:ext cx="4079423" cy="1084175"/>
      </dsp:txXfrm>
    </dsp:sp>
    <dsp:sp modelId="{17A085D6-0E9B-4AF2-AD70-A25B36E1BB09}">
      <dsp:nvSpPr>
        <dsp:cNvPr id="0" name=""/>
        <dsp:cNvSpPr/>
      </dsp:nvSpPr>
      <dsp:spPr>
        <a:xfrm>
          <a:off x="2779511" y="1199122"/>
          <a:ext cx="763281" cy="3696324"/>
        </a:xfrm>
        <a:custGeom>
          <a:avLst/>
          <a:gdLst/>
          <a:ahLst/>
          <a:cxnLst/>
          <a:rect l="0" t="0" r="0" b="0"/>
          <a:pathLst>
            <a:path>
              <a:moveTo>
                <a:pt x="0" y="0"/>
              </a:moveTo>
              <a:lnTo>
                <a:pt x="0" y="3696324"/>
              </a:lnTo>
              <a:lnTo>
                <a:pt x="763281" y="3696324"/>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8C5E38-C3DE-42ED-95FD-ADF6010827C4}">
      <dsp:nvSpPr>
        <dsp:cNvPr id="0" name=""/>
        <dsp:cNvSpPr/>
      </dsp:nvSpPr>
      <dsp:spPr>
        <a:xfrm>
          <a:off x="3542792" y="4319629"/>
          <a:ext cx="4146883" cy="1151635"/>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GB" sz="2800" kern="1200"/>
            <a:t>C-Distractor analysis </a:t>
          </a:r>
          <a:endParaRPr lang="x-none" sz="2800" kern="1200"/>
        </a:p>
      </dsp:txBody>
      <dsp:txXfrm>
        <a:off x="3576522" y="4353359"/>
        <a:ext cx="4079423" cy="1084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ACF0-F18F-4A4A-9C94-DAD1865900C2}">
      <dsp:nvSpPr>
        <dsp:cNvPr id="0" name=""/>
        <dsp:cNvSpPr/>
      </dsp:nvSpPr>
      <dsp:spPr>
        <a:xfrm>
          <a:off x="2062535" y="61619"/>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E547D4-8D06-4285-A313-4AE5528E5860}">
      <dsp:nvSpPr>
        <dsp:cNvPr id="0" name=""/>
        <dsp:cNvSpPr/>
      </dsp:nvSpPr>
      <dsp:spPr>
        <a:xfrm>
          <a:off x="2442785" y="441869"/>
          <a:ext cx="1023750" cy="10237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254A2-5C86-4E15-8896-4CDF3C8071D9}">
      <dsp:nvSpPr>
        <dsp:cNvPr id="0" name=""/>
        <dsp:cNvSpPr/>
      </dsp:nvSpPr>
      <dsp:spPr>
        <a:xfrm>
          <a:off x="536460" y="2401619"/>
          <a:ext cx="4836399" cy="10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US" sz="2400" kern="1200" cap="none">
              <a:latin typeface="Times New Roman" panose="02020603050405020304" pitchFamily="18" charset="0"/>
              <a:cs typeface="Times New Roman" panose="02020603050405020304" pitchFamily="18" charset="0"/>
            </a:rPr>
            <a:t>when we assess, test items must match the objectives, </a:t>
          </a:r>
          <a:r>
            <a:rPr lang="en-US" sz="2400" b="1" u="sng" kern="1200" cap="none">
              <a:latin typeface="Times New Roman" panose="02020603050405020304" pitchFamily="18" charset="0"/>
              <a:cs typeface="Times New Roman" panose="02020603050405020304" pitchFamily="18" charset="0"/>
            </a:rPr>
            <a:t>they are designed to measure</a:t>
          </a:r>
          <a:r>
            <a:rPr lang="en-US" sz="2400" kern="1200" cap="none">
              <a:latin typeface="Times New Roman" panose="02020603050405020304" pitchFamily="18" charset="0"/>
              <a:cs typeface="Times New Roman" panose="02020603050405020304" pitchFamily="18" charset="0"/>
            </a:rPr>
            <a:t>, to be judged relevant</a:t>
          </a:r>
        </a:p>
      </dsp:txBody>
      <dsp:txXfrm>
        <a:off x="536460" y="2401619"/>
        <a:ext cx="4836399" cy="1062825"/>
      </dsp:txXfrm>
    </dsp:sp>
    <dsp:sp modelId="{12AC0308-5D9C-4264-AACD-7337D45EABB8}">
      <dsp:nvSpPr>
        <dsp:cNvPr id="0" name=""/>
        <dsp:cNvSpPr/>
      </dsp:nvSpPr>
      <dsp:spPr>
        <a:xfrm>
          <a:off x="7050698" y="61619"/>
          <a:ext cx="1784250" cy="17842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E68E4-FDAF-4CD9-87D1-10F835EA349D}">
      <dsp:nvSpPr>
        <dsp:cNvPr id="0" name=""/>
        <dsp:cNvSpPr/>
      </dsp:nvSpPr>
      <dsp:spPr>
        <a:xfrm>
          <a:off x="7430948" y="441869"/>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BD7E0-763A-40A9-993A-0C92B4572066}">
      <dsp:nvSpPr>
        <dsp:cNvPr id="0" name=""/>
        <dsp:cNvSpPr/>
      </dsp:nvSpPr>
      <dsp:spPr>
        <a:xfrm>
          <a:off x="5884735" y="2401619"/>
          <a:ext cx="4116176" cy="10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en-US" sz="2300" kern="1200" cap="none">
              <a:latin typeface="Times New Roman" panose="02020603050405020304" pitchFamily="18" charset="0"/>
              <a:cs typeface="Times New Roman" panose="02020603050405020304" pitchFamily="18" charset="0"/>
            </a:rPr>
            <a:t>Tests should be </a:t>
          </a:r>
          <a:r>
            <a:rPr lang="en-US" sz="2300" b="1" u="sng" kern="1200" cap="none">
              <a:latin typeface="Times New Roman" panose="02020603050405020304" pitchFamily="18" charset="0"/>
              <a:cs typeface="Times New Roman" panose="02020603050405020304" pitchFamily="18" charset="0"/>
            </a:rPr>
            <a:t>measure what has been taught </a:t>
          </a:r>
          <a:r>
            <a:rPr lang="en-US" sz="2300" kern="1200" cap="none">
              <a:latin typeface="Times New Roman" panose="02020603050405020304" pitchFamily="18" charset="0"/>
              <a:cs typeface="Times New Roman" panose="02020603050405020304" pitchFamily="18" charset="0"/>
            </a:rPr>
            <a:t>and nothing else.</a:t>
          </a:r>
        </a:p>
      </dsp:txBody>
      <dsp:txXfrm>
        <a:off x="5884735" y="2401619"/>
        <a:ext cx="4116176" cy="1062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26AB8-42E2-4582-86A9-CF1208D97378}">
      <dsp:nvSpPr>
        <dsp:cNvPr id="0" name=""/>
        <dsp:cNvSpPr/>
      </dsp:nvSpPr>
      <dsp:spPr>
        <a:xfrm>
          <a:off x="0" y="0"/>
          <a:ext cx="804672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a:t>Identify Misconceptions: </a:t>
          </a:r>
          <a:r>
            <a:rPr lang="en-US" sz="2100" kern="1200"/>
            <a:t>Addressing common errors made by students.</a:t>
          </a:r>
        </a:p>
      </dsp:txBody>
      <dsp:txXfrm>
        <a:off x="24396" y="24396"/>
        <a:ext cx="7077531" cy="784145"/>
      </dsp:txXfrm>
    </dsp:sp>
    <dsp:sp modelId="{55D906A8-380E-477D-ACA1-A74F32A730A3}">
      <dsp:nvSpPr>
        <dsp:cNvPr id="0" name=""/>
        <dsp:cNvSpPr/>
      </dsp:nvSpPr>
      <dsp:spPr>
        <a:xfrm>
          <a:off x="673912" y="984380"/>
          <a:ext cx="8046720" cy="83293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a:t>Clarify Concepts: </a:t>
          </a:r>
          <a:r>
            <a:rPr lang="en-US" sz="2100" kern="1200"/>
            <a:t>Explaining complex topics or questions. </a:t>
          </a:r>
        </a:p>
      </dsp:txBody>
      <dsp:txXfrm>
        <a:off x="698308" y="1008776"/>
        <a:ext cx="6782605" cy="784145"/>
      </dsp:txXfrm>
    </dsp:sp>
    <dsp:sp modelId="{AC1CC82A-AD8C-4823-835F-8826057B8DF6}">
      <dsp:nvSpPr>
        <dsp:cNvPr id="0" name=""/>
        <dsp:cNvSpPr/>
      </dsp:nvSpPr>
      <dsp:spPr>
        <a:xfrm>
          <a:off x="1337767" y="1968761"/>
          <a:ext cx="8046720" cy="8329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a:t>Feedback: </a:t>
          </a:r>
          <a:r>
            <a:rPr lang="en-US" sz="2100" kern="1200"/>
            <a:t>Providing insights on how to improve performance based on the test. </a:t>
          </a:r>
        </a:p>
      </dsp:txBody>
      <dsp:txXfrm>
        <a:off x="1362163" y="1993157"/>
        <a:ext cx="6792664" cy="784145"/>
      </dsp:txXfrm>
    </dsp:sp>
    <dsp:sp modelId="{B642EF89-4006-49B6-B785-B2D9595A3E23}">
      <dsp:nvSpPr>
        <dsp:cNvPr id="0" name=""/>
        <dsp:cNvSpPr/>
      </dsp:nvSpPr>
      <dsp:spPr>
        <a:xfrm>
          <a:off x="2011680" y="2953142"/>
          <a:ext cx="8046720" cy="83293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a:t>An opportunity to reinforce learning</a:t>
          </a:r>
          <a:r>
            <a:rPr lang="en-US" sz="2100" kern="1200"/>
            <a:t>, to correct misinformation, and improve test items with student input. </a:t>
          </a:r>
        </a:p>
      </dsp:txBody>
      <dsp:txXfrm>
        <a:off x="2036076" y="2977538"/>
        <a:ext cx="6782605" cy="784145"/>
      </dsp:txXfrm>
    </dsp:sp>
    <dsp:sp modelId="{1D945C6F-8AFC-4027-813A-A71664C61716}">
      <dsp:nvSpPr>
        <dsp:cNvPr id="0" name=""/>
        <dsp:cNvSpPr/>
      </dsp:nvSpPr>
      <dsp:spPr>
        <a:xfrm>
          <a:off x="750531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7627127" y="637954"/>
        <a:ext cx="297775" cy="407410"/>
      </dsp:txXfrm>
    </dsp:sp>
    <dsp:sp modelId="{1A50C51F-1DCD-4E03-9E93-90C16995D01D}">
      <dsp:nvSpPr>
        <dsp:cNvPr id="0" name=""/>
        <dsp:cNvSpPr/>
      </dsp:nvSpPr>
      <dsp:spPr>
        <a:xfrm>
          <a:off x="8179223" y="1622335"/>
          <a:ext cx="541409" cy="54140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8301040" y="1622335"/>
        <a:ext cx="297775" cy="407410"/>
      </dsp:txXfrm>
    </dsp:sp>
    <dsp:sp modelId="{F6D8F2A8-4CFA-44B0-AE25-8FADEA181054}">
      <dsp:nvSpPr>
        <dsp:cNvPr id="0" name=""/>
        <dsp:cNvSpPr/>
      </dsp:nvSpPr>
      <dsp:spPr>
        <a:xfrm>
          <a:off x="8843077" y="2606716"/>
          <a:ext cx="541409" cy="54140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8964894" y="2606716"/>
        <a:ext cx="297775" cy="4074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8862608-A856-4AF8-887F-73953D036C8A}" type="datetimeFigureOut">
              <a:rPr lang="ar-EG" smtClean="0"/>
              <a:t>11/10/1446</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FFE19A-24E5-40D2-B30D-5FD05CE1C263}" type="slidenum">
              <a:rPr lang="ar-EG" smtClean="0"/>
              <a:t>‹#›</a:t>
            </a:fld>
            <a:endParaRPr lang="ar-EG"/>
          </a:p>
        </p:txBody>
      </p:sp>
    </p:spTree>
    <p:extLst>
      <p:ext uri="{BB962C8B-B14F-4D97-AF65-F5344CB8AC3E}">
        <p14:creationId xmlns:p14="http://schemas.microsoft.com/office/powerpoint/2010/main" val="20594787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FE19A-24E5-40D2-B30D-5FD05CE1C263}" type="slidenum">
              <a:rPr lang="ar-EG" smtClean="0"/>
              <a:t>2</a:t>
            </a:fld>
            <a:endParaRPr lang="ar-EG"/>
          </a:p>
        </p:txBody>
      </p:sp>
    </p:spTree>
    <p:extLst>
      <p:ext uri="{BB962C8B-B14F-4D97-AF65-F5344CB8AC3E}">
        <p14:creationId xmlns:p14="http://schemas.microsoft.com/office/powerpoint/2010/main" val="188398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B0429-A880-47EE-995E-BB1D102FC908}" type="slidenum">
              <a:rPr lang="en-US"/>
              <a:pPr/>
              <a:t>18</a:t>
            </a:fld>
            <a:endParaRPr lang="en-US"/>
          </a:p>
        </p:txBody>
      </p:sp>
      <p:sp>
        <p:nvSpPr>
          <p:cNvPr id="357378" name="Rectangle 2"/>
          <p:cNvSpPr>
            <a:spLocks noGrp="1" noRot="1" noChangeAspect="1" noChangeArrowheads="1" noTextEdit="1"/>
          </p:cNvSpPr>
          <p:nvPr>
            <p:ph type="sldImg"/>
          </p:nvPr>
        </p:nvSpPr>
        <p:spPr>
          <a:xfrm>
            <a:off x="381000" y="685800"/>
            <a:ext cx="6096000" cy="3429000"/>
          </a:xfrm>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778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B0429-A880-47EE-995E-BB1D102FC908}" type="slidenum">
              <a:rPr lang="en-US"/>
              <a:pPr/>
              <a:t>19</a:t>
            </a:fld>
            <a:endParaRPr lang="en-US"/>
          </a:p>
        </p:txBody>
      </p:sp>
      <p:sp>
        <p:nvSpPr>
          <p:cNvPr id="357378" name="Rectangle 2"/>
          <p:cNvSpPr>
            <a:spLocks noGrp="1" noRot="1" noChangeAspect="1" noChangeArrowheads="1" noTextEdit="1"/>
          </p:cNvSpPr>
          <p:nvPr>
            <p:ph type="sldImg"/>
          </p:nvPr>
        </p:nvSpPr>
        <p:spPr>
          <a:xfrm>
            <a:off x="381000" y="685800"/>
            <a:ext cx="6096000" cy="3429000"/>
          </a:xfrm>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837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B0429-A880-47EE-995E-BB1D102FC908}" type="slidenum">
              <a:rPr lang="en-US"/>
              <a:pPr/>
              <a:t>20</a:t>
            </a:fld>
            <a:endParaRPr lang="en-US"/>
          </a:p>
        </p:txBody>
      </p:sp>
      <p:sp>
        <p:nvSpPr>
          <p:cNvPr id="357378" name="Rectangle 2"/>
          <p:cNvSpPr>
            <a:spLocks noGrp="1" noRot="1" noChangeAspect="1" noChangeArrowheads="1" noTextEdit="1"/>
          </p:cNvSpPr>
          <p:nvPr>
            <p:ph type="sldImg"/>
          </p:nvPr>
        </p:nvSpPr>
        <p:spPr>
          <a:xfrm>
            <a:off x="381000" y="685800"/>
            <a:ext cx="6096000" cy="3429000"/>
          </a:xfrm>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986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B0429-A880-47EE-995E-BB1D102FC908}" type="slidenum">
              <a:rPr lang="en-US"/>
              <a:pPr/>
              <a:t>21</a:t>
            </a:fld>
            <a:endParaRPr lang="en-US"/>
          </a:p>
        </p:txBody>
      </p:sp>
      <p:sp>
        <p:nvSpPr>
          <p:cNvPr id="357378" name="Rectangle 2"/>
          <p:cNvSpPr>
            <a:spLocks noGrp="1" noRot="1" noChangeAspect="1" noChangeArrowheads="1" noTextEdit="1"/>
          </p:cNvSpPr>
          <p:nvPr>
            <p:ph type="sldImg"/>
          </p:nvPr>
        </p:nvSpPr>
        <p:spPr>
          <a:xfrm>
            <a:off x="381000" y="685800"/>
            <a:ext cx="6096000" cy="3429000"/>
          </a:xfrm>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401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B0429-A880-47EE-995E-BB1D102FC908}" type="slidenum">
              <a:rPr lang="en-US"/>
              <a:pPr/>
              <a:t>22</a:t>
            </a:fld>
            <a:endParaRPr lang="en-US"/>
          </a:p>
        </p:txBody>
      </p:sp>
      <p:sp>
        <p:nvSpPr>
          <p:cNvPr id="357378" name="Rectangle 2"/>
          <p:cNvSpPr>
            <a:spLocks noGrp="1" noRot="1" noChangeAspect="1" noChangeArrowheads="1" noTextEdit="1"/>
          </p:cNvSpPr>
          <p:nvPr>
            <p:ph type="sldImg"/>
          </p:nvPr>
        </p:nvSpPr>
        <p:spPr>
          <a:xfrm>
            <a:off x="381000" y="685800"/>
            <a:ext cx="6096000" cy="3429000"/>
          </a:xfrm>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859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35B15CD-7A20-431C-AEC8-B5159C038D5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18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B15CD-7A20-431C-AEC8-B5159C038D5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17133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B15CD-7A20-431C-AEC8-B5159C038D5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76381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B15CD-7A20-431C-AEC8-B5159C038D5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09660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B15CD-7A20-431C-AEC8-B5159C038D5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39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5B15CD-7A20-431C-AEC8-B5159C038D5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121672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5B15CD-7A20-431C-AEC8-B5159C038D51}"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97684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5B15CD-7A20-431C-AEC8-B5159C038D51}"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410118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5B15CD-7A20-431C-AEC8-B5159C038D51}" type="datetimeFigureOut">
              <a:rPr lang="en-US" smtClean="0"/>
              <a:t>4/9/2025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25543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5B15CD-7A20-431C-AEC8-B5159C038D51}" type="datetimeFigureOut">
              <a:rPr lang="en-US" smtClean="0"/>
              <a:t>4/9/2025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79ECEF-F405-4847-9B0E-DFAF817B44D6}" type="slidenum">
              <a:rPr lang="en-US" smtClean="0"/>
              <a:t>‹#›</a:t>
            </a:fld>
            <a:endParaRPr lang="en-US"/>
          </a:p>
        </p:txBody>
      </p:sp>
    </p:spTree>
    <p:extLst>
      <p:ext uri="{BB962C8B-B14F-4D97-AF65-F5344CB8AC3E}">
        <p14:creationId xmlns:p14="http://schemas.microsoft.com/office/powerpoint/2010/main" val="112084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B15CD-7A20-431C-AEC8-B5159C038D5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82146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5B15CD-7A20-431C-AEC8-B5159C038D51}" type="datetimeFigureOut">
              <a:rPr lang="en-US" smtClean="0"/>
              <a:t>4/9/2025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79ECEF-F405-4847-9B0E-DFAF817B44D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08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xmlns="" id="{53CA2B60-1711-C56D-5284-1058B0381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8478" y="179883"/>
            <a:ext cx="1556604" cy="22237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xmlns="" id="{74DD3AEA-618F-66AB-7255-132AA007B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2" y="179883"/>
            <a:ext cx="2082967" cy="2634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C7A96D1-4004-8BEE-A055-123A1F07695E}"/>
              </a:ext>
            </a:extLst>
          </p:cNvPr>
          <p:cNvSpPr txBox="1"/>
          <p:nvPr/>
        </p:nvSpPr>
        <p:spPr>
          <a:xfrm>
            <a:off x="2523335" y="936011"/>
            <a:ext cx="7311656" cy="2185214"/>
          </a:xfrm>
          <a:prstGeom prst="rect">
            <a:avLst/>
          </a:prstGeom>
          <a:noFill/>
        </p:spPr>
        <p:txBody>
          <a:bodyPr wrap="square">
            <a:spAutoFit/>
          </a:bodyPr>
          <a:lstStyle/>
          <a:p>
            <a:pPr algn="ctr"/>
            <a:r>
              <a:rPr lang="en-US" sz="2000" b="1" dirty="0">
                <a:ea typeface="Tahoma" panose="020B0604030504040204" pitchFamily="34" charset="0"/>
                <a:cs typeface="Arial" panose="020B0604020202020204" pitchFamily="34" charset="0"/>
              </a:rPr>
              <a:t>Faculty of Nursing Cairo University </a:t>
            </a:r>
          </a:p>
          <a:p>
            <a:pPr algn="ctr"/>
            <a:r>
              <a:rPr lang="en-US" sz="2000" b="1" dirty="0">
                <a:ea typeface="Tahoma" panose="020B0604030504040204" pitchFamily="34" charset="0"/>
                <a:cs typeface="Arial" panose="020B0604020202020204" pitchFamily="34" charset="0"/>
              </a:rPr>
              <a:t>2024-2025</a:t>
            </a:r>
          </a:p>
          <a:p>
            <a:pPr algn="ctr"/>
            <a:r>
              <a:rPr lang="en-US" sz="2000" b="1" dirty="0">
                <a:ea typeface="Tahoma" panose="020B0604030504040204" pitchFamily="34" charset="0"/>
                <a:cs typeface="Arial" panose="020B0604020202020204" pitchFamily="34" charset="0"/>
              </a:rPr>
              <a:t>Evaluation course (02808)</a:t>
            </a:r>
          </a:p>
          <a:p>
            <a:pPr algn="ctr"/>
            <a:r>
              <a:rPr lang="en-US" sz="2000" b="1" dirty="0">
                <a:ea typeface="Tahoma" panose="020B0604030504040204" pitchFamily="34" charset="0"/>
                <a:cs typeface="Arial" panose="020B0604020202020204" pitchFamily="34" charset="0"/>
              </a:rPr>
              <a:t>2</a:t>
            </a:r>
            <a:r>
              <a:rPr lang="en-US" sz="2000" b="1" baseline="30000" dirty="0">
                <a:ea typeface="Tahoma" panose="020B0604030504040204" pitchFamily="34" charset="0"/>
                <a:cs typeface="Arial" panose="020B0604020202020204" pitchFamily="34" charset="0"/>
              </a:rPr>
              <a:t>nd</a:t>
            </a:r>
            <a:r>
              <a:rPr lang="en-US" sz="2000" b="1" dirty="0">
                <a:ea typeface="Tahoma" panose="020B0604030504040204" pitchFamily="34" charset="0"/>
                <a:cs typeface="Arial" panose="020B0604020202020204" pitchFamily="34" charset="0"/>
              </a:rPr>
              <a:t>  Doctoral Semester</a:t>
            </a:r>
          </a:p>
          <a:p>
            <a:pPr algn="ctr"/>
            <a:r>
              <a:rPr lang="en-US" sz="2000" b="1" dirty="0">
                <a:ea typeface="Tahoma" panose="020B0604030504040204" pitchFamily="34" charset="0"/>
                <a:cs typeface="Arial" panose="020B0604020202020204" pitchFamily="34" charset="0"/>
              </a:rPr>
              <a:t> </a:t>
            </a:r>
          </a:p>
          <a:p>
            <a:pPr algn="ctr"/>
            <a:r>
              <a:rPr lang="en-US" sz="3600" b="1" i="1" dirty="0">
                <a:solidFill>
                  <a:srgbClr val="C00000"/>
                </a:solidFill>
                <a:ea typeface="Tahoma" panose="020B0604030504040204" pitchFamily="34" charset="0"/>
                <a:cs typeface="Arial" panose="020B0604020202020204" pitchFamily="34" charset="0"/>
              </a:rPr>
              <a:t>Scoring &amp; Analyzing Tests</a:t>
            </a:r>
            <a:endParaRPr lang="en-US" sz="2000" dirty="0">
              <a:ea typeface="Tahom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A2F1D35D-E58A-35EB-9F96-A1CECD7CB041}"/>
              </a:ext>
            </a:extLst>
          </p:cNvPr>
          <p:cNvSpPr txBox="1"/>
          <p:nvPr/>
        </p:nvSpPr>
        <p:spPr>
          <a:xfrm>
            <a:off x="952338" y="4043446"/>
            <a:ext cx="3674226" cy="2123658"/>
          </a:xfrm>
          <a:prstGeom prst="rect">
            <a:avLst/>
          </a:prstGeom>
          <a:noFill/>
        </p:spPr>
        <p:txBody>
          <a:bodyPr wrap="square">
            <a:spAutoFit/>
          </a:bodyPr>
          <a:lstStyle/>
          <a:p>
            <a:r>
              <a:rPr lang="en-US" sz="3200" b="1" dirty="0">
                <a:solidFill>
                  <a:schemeClr val="accent2"/>
                </a:solidFill>
                <a:cs typeface="Arial" panose="020B0604020202020204" pitchFamily="34" charset="0"/>
              </a:rPr>
              <a:t>Prepared by:</a:t>
            </a:r>
          </a:p>
          <a:p>
            <a:r>
              <a:rPr lang="en-US" sz="2800" dirty="0">
                <a:cs typeface="Arial" panose="020B0604020202020204" pitchFamily="34" charset="0"/>
              </a:rPr>
              <a:t>Doha Amin </a:t>
            </a:r>
            <a:endParaRPr lang="en-US" sz="2800" dirty="0" smtClean="0">
              <a:cs typeface="Arial" panose="020B0604020202020204" pitchFamily="34" charset="0"/>
            </a:endParaRPr>
          </a:p>
          <a:p>
            <a:r>
              <a:rPr lang="en-US" sz="2800" dirty="0" err="1" smtClean="0">
                <a:cs typeface="Arial" panose="020B0604020202020204" pitchFamily="34" charset="0"/>
              </a:rPr>
              <a:t>Abdallah</a:t>
            </a:r>
            <a:r>
              <a:rPr lang="en-US" sz="2800" dirty="0" smtClean="0">
                <a:cs typeface="Arial" panose="020B0604020202020204" pitchFamily="34" charset="0"/>
              </a:rPr>
              <a:t> </a:t>
            </a:r>
            <a:r>
              <a:rPr lang="en-US" sz="2800" dirty="0" err="1" smtClean="0">
                <a:cs typeface="Arial" panose="020B0604020202020204" pitchFamily="34" charset="0"/>
              </a:rPr>
              <a:t>Daibas</a:t>
            </a:r>
            <a:endParaRPr lang="en-US" sz="2800" dirty="0">
              <a:cs typeface="Arial" panose="020B0604020202020204" pitchFamily="34" charset="0"/>
            </a:endParaRPr>
          </a:p>
          <a:p>
            <a:r>
              <a:rPr lang="en-US" sz="2800" dirty="0">
                <a:cs typeface="Arial" panose="020B0604020202020204" pitchFamily="34" charset="0"/>
              </a:rPr>
              <a:t>Sara </a:t>
            </a:r>
            <a:r>
              <a:rPr lang="en-US" sz="2800" dirty="0" err="1" smtClean="0">
                <a:cs typeface="Arial" panose="020B0604020202020204" pitchFamily="34" charset="0"/>
              </a:rPr>
              <a:t>Saad</a:t>
            </a:r>
            <a:endParaRPr lang="en-US" sz="2800" dirty="0">
              <a:cs typeface="Arial" panose="020B0604020202020204" pitchFamily="34" charset="0"/>
            </a:endParaRPr>
          </a:p>
          <a:p>
            <a:endParaRPr lang="en-US" sz="1600" dirty="0">
              <a:cs typeface="Arial" panose="020B0604020202020204" pitchFamily="34" charset="0"/>
            </a:endParaRPr>
          </a:p>
        </p:txBody>
      </p:sp>
      <p:sp>
        <p:nvSpPr>
          <p:cNvPr id="10" name="TextBox 9">
            <a:extLst>
              <a:ext uri="{FF2B5EF4-FFF2-40B4-BE49-F238E27FC236}">
                <a16:creationId xmlns:a16="http://schemas.microsoft.com/office/drawing/2014/main" xmlns="" id="{C5EB0E74-5438-81FC-949B-C8A191E26ABB}"/>
              </a:ext>
            </a:extLst>
          </p:cNvPr>
          <p:cNvSpPr txBox="1"/>
          <p:nvPr/>
        </p:nvSpPr>
        <p:spPr>
          <a:xfrm>
            <a:off x="6594267" y="3908369"/>
            <a:ext cx="5597733" cy="2308324"/>
          </a:xfrm>
          <a:prstGeom prst="rect">
            <a:avLst/>
          </a:prstGeom>
          <a:noFill/>
        </p:spPr>
        <p:txBody>
          <a:bodyPr wrap="square">
            <a:spAutoFit/>
          </a:bodyPr>
          <a:lstStyle/>
          <a:p>
            <a:r>
              <a:rPr lang="en-US" sz="3200" b="1">
                <a:solidFill>
                  <a:schemeClr val="accent2"/>
                </a:solidFill>
                <a:cs typeface="Arial" panose="020B0604020202020204" pitchFamily="34" charset="0"/>
              </a:rPr>
              <a:t>Under Supervision of: </a:t>
            </a:r>
          </a:p>
          <a:p>
            <a:r>
              <a:rPr lang="en-US" sz="2800">
                <a:solidFill>
                  <a:srgbClr val="000000"/>
                </a:solidFill>
                <a:latin typeface="Times New Roman"/>
              </a:rPr>
              <a:t>Prof .</a:t>
            </a:r>
            <a:r>
              <a:rPr lang="en-US" sz="2800" err="1">
                <a:solidFill>
                  <a:srgbClr val="000000"/>
                </a:solidFill>
                <a:latin typeface="Times New Roman"/>
              </a:rPr>
              <a:t>Dr</a:t>
            </a:r>
            <a:r>
              <a:rPr lang="en-US" sz="2800">
                <a:solidFill>
                  <a:srgbClr val="000000"/>
                </a:solidFill>
                <a:latin typeface="Times New Roman"/>
              </a:rPr>
              <a:t>/ </a:t>
            </a:r>
            <a:r>
              <a:rPr lang="en-US" sz="2800" err="1">
                <a:solidFill>
                  <a:srgbClr val="000000"/>
                </a:solidFill>
                <a:latin typeface="Times New Roman"/>
              </a:rPr>
              <a:t>Effat</a:t>
            </a:r>
            <a:r>
              <a:rPr lang="en-US" sz="2800">
                <a:solidFill>
                  <a:srgbClr val="000000"/>
                </a:solidFill>
                <a:latin typeface="Times New Roman"/>
              </a:rPr>
              <a:t> </a:t>
            </a:r>
            <a:r>
              <a:rPr lang="en-US" sz="2800" err="1">
                <a:solidFill>
                  <a:srgbClr val="000000"/>
                </a:solidFill>
                <a:latin typeface="Times New Roman"/>
              </a:rPr>
              <a:t>ElKarmalawy</a:t>
            </a:r>
            <a:endParaRPr lang="en-US" sz="2800">
              <a:solidFill>
                <a:srgbClr val="000000"/>
              </a:solidFill>
              <a:latin typeface="Times New Roman"/>
            </a:endParaRPr>
          </a:p>
          <a:p>
            <a:r>
              <a:rPr lang="en-US" sz="2800">
                <a:solidFill>
                  <a:srgbClr val="000000"/>
                </a:solidFill>
                <a:latin typeface="Times New Roman"/>
              </a:rPr>
              <a:t>Prof .</a:t>
            </a:r>
            <a:r>
              <a:rPr lang="en-US" sz="2800" err="1">
                <a:solidFill>
                  <a:srgbClr val="000000"/>
                </a:solidFill>
                <a:latin typeface="Times New Roman"/>
              </a:rPr>
              <a:t>Dr</a:t>
            </a:r>
            <a:r>
              <a:rPr lang="en-US" sz="2800">
                <a:solidFill>
                  <a:srgbClr val="000000"/>
                </a:solidFill>
                <a:latin typeface="Times New Roman"/>
              </a:rPr>
              <a:t>/ </a:t>
            </a:r>
            <a:r>
              <a:rPr lang="en-US" sz="2800" err="1">
                <a:solidFill>
                  <a:srgbClr val="000000"/>
                </a:solidFill>
                <a:latin typeface="Times New Roman"/>
              </a:rPr>
              <a:t>Enas</a:t>
            </a:r>
            <a:r>
              <a:rPr lang="en-US" sz="2800">
                <a:solidFill>
                  <a:srgbClr val="000000"/>
                </a:solidFill>
                <a:latin typeface="Times New Roman"/>
              </a:rPr>
              <a:t> </a:t>
            </a:r>
            <a:r>
              <a:rPr lang="en-US" sz="2800" err="1">
                <a:solidFill>
                  <a:srgbClr val="000000"/>
                </a:solidFill>
                <a:latin typeface="Times New Roman"/>
              </a:rPr>
              <a:t>Helmy</a:t>
            </a:r>
            <a:endParaRPr lang="en-US" sz="2800">
              <a:solidFill>
                <a:srgbClr val="000000"/>
              </a:solidFill>
              <a:latin typeface="Times New Roman"/>
            </a:endParaRPr>
          </a:p>
          <a:p>
            <a:r>
              <a:rPr lang="en-US" sz="2800">
                <a:solidFill>
                  <a:srgbClr val="000000"/>
                </a:solidFill>
                <a:latin typeface="Times New Roman"/>
              </a:rPr>
              <a:t>Assist. Prof/ </a:t>
            </a:r>
            <a:r>
              <a:rPr lang="en-US" sz="2800" err="1">
                <a:solidFill>
                  <a:srgbClr val="000000"/>
                </a:solidFill>
                <a:latin typeface="Times New Roman"/>
              </a:rPr>
              <a:t>Heba</a:t>
            </a:r>
            <a:r>
              <a:rPr lang="en-US" sz="2800">
                <a:solidFill>
                  <a:srgbClr val="000000"/>
                </a:solidFill>
                <a:latin typeface="Times New Roman"/>
              </a:rPr>
              <a:t> Ahmed</a:t>
            </a:r>
            <a:r>
              <a:rPr lang="en-US" sz="2800"/>
              <a:t> </a:t>
            </a:r>
            <a:br>
              <a:rPr lang="en-US" sz="2800"/>
            </a:br>
            <a:endParaRPr lang="en-US" sz="2800">
              <a:cs typeface="Arial" panose="020B0604020202020204" pitchFamily="34" charset="0"/>
            </a:endParaRPr>
          </a:p>
        </p:txBody>
      </p:sp>
    </p:spTree>
    <p:extLst>
      <p:ext uri="{BB962C8B-B14F-4D97-AF65-F5344CB8AC3E}">
        <p14:creationId xmlns:p14="http://schemas.microsoft.com/office/powerpoint/2010/main" val="150378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lvl="0" indent="-91440" algn="ctr">
              <a:lnSpc>
                <a:spcPct val="90000"/>
              </a:lnSpc>
              <a:spcBef>
                <a:spcPts val="1200"/>
              </a:spcBef>
              <a:spcAft>
                <a:spcPts val="200"/>
              </a:spcAft>
            </a:pPr>
            <a:r>
              <a:rPr lang="en-US" sz="3600" b="1" spc="0">
                <a:solidFill>
                  <a:srgbClr val="FF0000"/>
                </a:solidFill>
                <a:latin typeface="Times New Roman"/>
                <a:ea typeface="+mn-ea"/>
                <a:cs typeface="+mn-cs"/>
              </a:rPr>
              <a:t>Correction for Guessing</a:t>
            </a:r>
            <a:br>
              <a:rPr lang="en-US" sz="3600" b="1" spc="0">
                <a:solidFill>
                  <a:srgbClr val="FF0000"/>
                </a:solidFill>
                <a:latin typeface="Times New Roman"/>
                <a:ea typeface="+mn-ea"/>
                <a:cs typeface="+mn-cs"/>
              </a:rPr>
            </a:br>
            <a:endParaRPr lang="ar-EG" sz="360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gn="just">
              <a:lnSpc>
                <a:spcPct val="200000"/>
              </a:lnSpc>
            </a:pPr>
            <a:r>
              <a:rPr lang="en-US" sz="3600" dirty="0">
                <a:solidFill>
                  <a:srgbClr val="000000"/>
                </a:solidFill>
                <a:latin typeface="Times New Roman"/>
                <a:cs typeface="+mj-cs"/>
              </a:rPr>
              <a:t>One procedure involves applying </a:t>
            </a:r>
            <a:r>
              <a:rPr lang="en-US" sz="3600" dirty="0">
                <a:solidFill>
                  <a:srgbClr val="FF0000"/>
                </a:solidFill>
                <a:latin typeface="Times New Roman"/>
                <a:cs typeface="+mj-cs"/>
              </a:rPr>
              <a:t>a </a:t>
            </a:r>
            <a:r>
              <a:rPr lang="en-US" sz="3600" dirty="0" smtClean="0">
                <a:solidFill>
                  <a:srgbClr val="FF0000"/>
                </a:solidFill>
                <a:latin typeface="Times New Roman"/>
                <a:cs typeface="+mj-cs"/>
              </a:rPr>
              <a:t>formula </a:t>
            </a:r>
            <a:r>
              <a:rPr lang="en-US" sz="3600" dirty="0" smtClean="0">
                <a:solidFill>
                  <a:srgbClr val="000000"/>
                </a:solidFill>
                <a:latin typeface="Times New Roman"/>
                <a:cs typeface="+mj-cs"/>
              </a:rPr>
              <a:t>intended </a:t>
            </a:r>
            <a:r>
              <a:rPr lang="en-US" sz="3600" dirty="0">
                <a:solidFill>
                  <a:srgbClr val="000000"/>
                </a:solidFill>
                <a:latin typeface="Times New Roman"/>
                <a:cs typeface="+mj-cs"/>
              </a:rPr>
              <a:t>to eliminate </a:t>
            </a:r>
            <a:r>
              <a:rPr lang="en-US" sz="3600" dirty="0" smtClean="0">
                <a:solidFill>
                  <a:srgbClr val="000000"/>
                </a:solidFill>
                <a:latin typeface="Times New Roman"/>
                <a:cs typeface="+mj-cs"/>
              </a:rPr>
              <a:t>any advantage </a:t>
            </a:r>
            <a:r>
              <a:rPr lang="en-US" sz="3600" dirty="0">
                <a:solidFill>
                  <a:srgbClr val="000000"/>
                </a:solidFill>
                <a:latin typeface="Times New Roman"/>
                <a:cs typeface="+mj-cs"/>
              </a:rPr>
              <a:t>that a student might have gained by guessing </a:t>
            </a:r>
            <a:r>
              <a:rPr lang="en-US" sz="3600" dirty="0" smtClean="0">
                <a:solidFill>
                  <a:srgbClr val="000000"/>
                </a:solidFill>
                <a:latin typeface="Times New Roman"/>
                <a:cs typeface="+mj-cs"/>
              </a:rPr>
              <a:t>correctly. The </a:t>
            </a:r>
            <a:r>
              <a:rPr lang="en-US" sz="3600" dirty="0">
                <a:solidFill>
                  <a:srgbClr val="000000"/>
                </a:solidFill>
                <a:latin typeface="Times New Roman"/>
                <a:cs typeface="+mj-cs"/>
              </a:rPr>
              <a:t>formula can be used </a:t>
            </a:r>
            <a:r>
              <a:rPr lang="en-US" sz="3600" dirty="0">
                <a:solidFill>
                  <a:srgbClr val="FF0000"/>
                </a:solidFill>
                <a:latin typeface="Times New Roman"/>
                <a:cs typeface="+mj-cs"/>
              </a:rPr>
              <a:t>only</a:t>
            </a:r>
            <a:r>
              <a:rPr lang="en-US" sz="3600" dirty="0">
                <a:solidFill>
                  <a:srgbClr val="000000"/>
                </a:solidFill>
                <a:latin typeface="Times New Roman"/>
                <a:cs typeface="+mj-cs"/>
              </a:rPr>
              <a:t> with simple </a:t>
            </a:r>
            <a:r>
              <a:rPr lang="en-US" sz="3600" dirty="0">
                <a:solidFill>
                  <a:srgbClr val="FF0000"/>
                </a:solidFill>
                <a:latin typeface="Times New Roman"/>
                <a:cs typeface="+mj-cs"/>
              </a:rPr>
              <a:t>true–false</a:t>
            </a:r>
            <a:r>
              <a:rPr lang="en-US" sz="3600" dirty="0">
                <a:solidFill>
                  <a:srgbClr val="000000"/>
                </a:solidFill>
                <a:latin typeface="Times New Roman"/>
                <a:cs typeface="+mj-cs"/>
              </a:rPr>
              <a:t>, </a:t>
            </a:r>
            <a:r>
              <a:rPr lang="en-US" sz="3600" dirty="0">
                <a:solidFill>
                  <a:srgbClr val="FF0000"/>
                </a:solidFill>
                <a:latin typeface="Times New Roman"/>
                <a:cs typeface="+mj-cs"/>
              </a:rPr>
              <a:t>multiple-choice</a:t>
            </a:r>
            <a:r>
              <a:rPr lang="en-US" sz="3600" dirty="0">
                <a:solidFill>
                  <a:srgbClr val="000000"/>
                </a:solidFill>
                <a:latin typeface="Times New Roman"/>
                <a:cs typeface="+mj-cs"/>
              </a:rPr>
              <a:t>, </a:t>
            </a:r>
            <a:r>
              <a:rPr lang="en-US" sz="3600" dirty="0" smtClean="0">
                <a:solidFill>
                  <a:srgbClr val="000000"/>
                </a:solidFill>
                <a:latin typeface="Times New Roman"/>
                <a:cs typeface="+mj-cs"/>
              </a:rPr>
              <a:t>and </a:t>
            </a:r>
            <a:r>
              <a:rPr lang="en-US" sz="3600" dirty="0" smtClean="0">
                <a:solidFill>
                  <a:srgbClr val="FF0000"/>
                </a:solidFill>
                <a:latin typeface="Times New Roman"/>
                <a:cs typeface="+mj-cs"/>
              </a:rPr>
              <a:t>some </a:t>
            </a:r>
            <a:r>
              <a:rPr lang="en-US" sz="3600" dirty="0">
                <a:solidFill>
                  <a:srgbClr val="FF0000"/>
                </a:solidFill>
                <a:latin typeface="Times New Roman"/>
                <a:cs typeface="+mj-cs"/>
              </a:rPr>
              <a:t>matching </a:t>
            </a:r>
            <a:r>
              <a:rPr lang="en-US" sz="3600" dirty="0" smtClean="0">
                <a:solidFill>
                  <a:srgbClr val="FF0000"/>
                </a:solidFill>
                <a:latin typeface="Times New Roman"/>
                <a:cs typeface="+mj-cs"/>
              </a:rPr>
              <a:t>items</a:t>
            </a:r>
            <a:r>
              <a:rPr lang="en-US" sz="3600" dirty="0">
                <a:solidFill>
                  <a:srgbClr val="000000"/>
                </a:solidFill>
                <a:latin typeface="Times New Roman"/>
                <a:cs typeface="+mj-cs"/>
              </a:rPr>
              <a:t>.</a:t>
            </a:r>
            <a:endParaRPr lang="ar-EG" sz="3600" dirty="0"/>
          </a:p>
        </p:txBody>
      </p:sp>
    </p:spTree>
    <p:extLst>
      <p:ext uri="{BB962C8B-B14F-4D97-AF65-F5344CB8AC3E}">
        <p14:creationId xmlns:p14="http://schemas.microsoft.com/office/powerpoint/2010/main" val="387104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0" dirty="0">
                <a:solidFill>
                  <a:srgbClr val="FF0000"/>
                </a:solidFill>
                <a:latin typeface="Times New Roman"/>
              </a:rPr>
              <a:t>Correction for Guessing.Cont.,</a:t>
            </a:r>
            <a:br>
              <a:rPr lang="en-US" sz="3600" b="1" spc="0" dirty="0">
                <a:solidFill>
                  <a:srgbClr val="FF0000"/>
                </a:solidFill>
                <a:latin typeface="Times New Roman"/>
              </a:rPr>
            </a:br>
            <a:endParaRPr lang="ar-EG" sz="3600" dirty="0"/>
          </a:p>
        </p:txBody>
      </p:sp>
      <p:sp>
        <p:nvSpPr>
          <p:cNvPr id="3" name="Content Placeholder 2"/>
          <p:cNvSpPr>
            <a:spLocks noGrp="1"/>
          </p:cNvSpPr>
          <p:nvPr>
            <p:ph idx="1"/>
          </p:nvPr>
        </p:nvSpPr>
        <p:spPr>
          <a:xfrm>
            <a:off x="1097280" y="1845734"/>
            <a:ext cx="10058400" cy="4375184"/>
          </a:xfrm>
        </p:spPr>
        <p:txBody>
          <a:bodyPr>
            <a:normAutofit fontScale="62500" lnSpcReduction="20000"/>
          </a:bodyPr>
          <a:lstStyle/>
          <a:p>
            <a:pPr>
              <a:lnSpc>
                <a:spcPct val="170000"/>
              </a:lnSpc>
            </a:pPr>
            <a:r>
              <a:rPr lang="en-GB" sz="3200" b="1" dirty="0">
                <a:solidFill>
                  <a:srgbClr val="FF0000"/>
                </a:solidFill>
                <a:cs typeface="+mj-cs"/>
              </a:rPr>
              <a:t>The general </a:t>
            </a:r>
            <a:r>
              <a:rPr lang="en-GB" sz="3200" b="1" dirty="0" smtClean="0">
                <a:solidFill>
                  <a:srgbClr val="FF0000"/>
                </a:solidFill>
                <a:cs typeface="+mj-cs"/>
              </a:rPr>
              <a:t>Correction </a:t>
            </a:r>
            <a:r>
              <a:rPr lang="en-GB" sz="3200" b="1" dirty="0">
                <a:solidFill>
                  <a:srgbClr val="FF0000"/>
                </a:solidFill>
                <a:cs typeface="+mj-cs"/>
              </a:rPr>
              <a:t>Formula</a:t>
            </a:r>
            <a:r>
              <a:rPr lang="en-GB" sz="3200" dirty="0">
                <a:cs typeface="+mj-cs"/>
              </a:rPr>
              <a:t>:</a:t>
            </a:r>
            <a:endParaRPr lang="en-US" sz="3200" dirty="0">
              <a:cs typeface="+mj-cs"/>
            </a:endParaRPr>
          </a:p>
          <a:p>
            <a:pPr>
              <a:lnSpc>
                <a:spcPct val="170000"/>
              </a:lnSpc>
            </a:pPr>
            <a:r>
              <a:rPr lang="en-US" sz="3200" b="1" dirty="0">
                <a:solidFill>
                  <a:srgbClr val="000000"/>
                </a:solidFill>
                <a:latin typeface="Times New Roman"/>
                <a:cs typeface="+mj-cs"/>
              </a:rPr>
              <a:t>Corrected square=  </a:t>
            </a:r>
            <a:r>
              <a:rPr lang="en-US" sz="3200" b="1" dirty="0">
                <a:solidFill>
                  <a:srgbClr val="FF0000"/>
                </a:solidFill>
                <a:latin typeface="Times New Roman"/>
                <a:cs typeface="+mj-cs"/>
              </a:rPr>
              <a:t>R-(W/n-1)</a:t>
            </a:r>
          </a:p>
          <a:p>
            <a:pPr>
              <a:lnSpc>
                <a:spcPct val="170000"/>
              </a:lnSpc>
            </a:pPr>
            <a:r>
              <a:rPr lang="en-US" sz="3200" dirty="0">
                <a:solidFill>
                  <a:srgbClr val="000000"/>
                </a:solidFill>
                <a:latin typeface="Times New Roman"/>
                <a:cs typeface="+mj-cs"/>
              </a:rPr>
              <a:t>• </a:t>
            </a:r>
            <a:r>
              <a:rPr lang="en-US" sz="3200" b="1" dirty="0">
                <a:solidFill>
                  <a:schemeClr val="accent2"/>
                </a:solidFill>
                <a:latin typeface="Times New Roman"/>
                <a:cs typeface="+mj-cs"/>
              </a:rPr>
              <a:t>R</a:t>
            </a:r>
            <a:r>
              <a:rPr lang="en-US" sz="3200" b="1" dirty="0">
                <a:solidFill>
                  <a:srgbClr val="000000"/>
                </a:solidFill>
                <a:latin typeface="Times New Roman"/>
                <a:cs typeface="+mj-cs"/>
              </a:rPr>
              <a:t> </a:t>
            </a:r>
            <a:r>
              <a:rPr lang="en-US" sz="3200" dirty="0">
                <a:solidFill>
                  <a:srgbClr val="000000"/>
                </a:solidFill>
                <a:latin typeface="Times New Roman"/>
                <a:cs typeface="+mj-cs"/>
              </a:rPr>
              <a:t>is the number of right answers.</a:t>
            </a:r>
          </a:p>
          <a:p>
            <a:pPr>
              <a:lnSpc>
                <a:spcPct val="170000"/>
              </a:lnSpc>
            </a:pPr>
            <a:r>
              <a:rPr lang="en-US" sz="3200" dirty="0">
                <a:solidFill>
                  <a:srgbClr val="000000"/>
                </a:solidFill>
                <a:latin typeface="Times New Roman"/>
                <a:cs typeface="+mj-cs"/>
              </a:rPr>
              <a:t>•</a:t>
            </a:r>
            <a:r>
              <a:rPr lang="en-US" sz="3200" dirty="0">
                <a:solidFill>
                  <a:schemeClr val="accent2"/>
                </a:solidFill>
                <a:latin typeface="Times New Roman"/>
                <a:cs typeface="+mj-cs"/>
              </a:rPr>
              <a:t> </a:t>
            </a:r>
            <a:r>
              <a:rPr lang="en-US" sz="3200" b="1" dirty="0">
                <a:solidFill>
                  <a:schemeClr val="accent2"/>
                </a:solidFill>
                <a:latin typeface="Times New Roman"/>
                <a:cs typeface="+mj-cs"/>
              </a:rPr>
              <a:t>W </a:t>
            </a:r>
            <a:r>
              <a:rPr lang="en-US" sz="3200" dirty="0">
                <a:solidFill>
                  <a:srgbClr val="000000"/>
                </a:solidFill>
                <a:latin typeface="Times New Roman"/>
                <a:cs typeface="+mj-cs"/>
              </a:rPr>
              <a:t>is the number of wrong answers</a:t>
            </a:r>
          </a:p>
          <a:p>
            <a:pPr>
              <a:lnSpc>
                <a:spcPct val="170000"/>
              </a:lnSpc>
            </a:pPr>
            <a:r>
              <a:rPr lang="en-US" sz="3200" dirty="0">
                <a:solidFill>
                  <a:srgbClr val="000000"/>
                </a:solidFill>
                <a:latin typeface="Times New Roman"/>
                <a:cs typeface="+mj-cs"/>
              </a:rPr>
              <a:t>• </a:t>
            </a:r>
            <a:r>
              <a:rPr lang="en-US" sz="3200" b="1" dirty="0">
                <a:solidFill>
                  <a:schemeClr val="accent2"/>
                </a:solidFill>
                <a:latin typeface="Times New Roman"/>
                <a:cs typeface="+mj-cs"/>
              </a:rPr>
              <a:t>N</a:t>
            </a:r>
            <a:r>
              <a:rPr lang="en-US" sz="3200" b="1" dirty="0">
                <a:solidFill>
                  <a:srgbClr val="000000"/>
                </a:solidFill>
                <a:latin typeface="Times New Roman"/>
                <a:cs typeface="+mj-cs"/>
              </a:rPr>
              <a:t> </a:t>
            </a:r>
            <a:r>
              <a:rPr lang="en-US" sz="3200" dirty="0">
                <a:solidFill>
                  <a:srgbClr val="000000"/>
                </a:solidFill>
                <a:latin typeface="Times New Roman"/>
                <a:cs typeface="+mj-cs"/>
              </a:rPr>
              <a:t>is the number of options in each item</a:t>
            </a:r>
            <a:r>
              <a:rPr lang="en-US" sz="3200" dirty="0" smtClean="0">
                <a:solidFill>
                  <a:srgbClr val="000000"/>
                </a:solidFill>
                <a:latin typeface="Times New Roman"/>
                <a:cs typeface="+mj-cs"/>
              </a:rPr>
              <a:t>.</a:t>
            </a:r>
          </a:p>
          <a:p>
            <a:pPr>
              <a:lnSpc>
                <a:spcPct val="170000"/>
              </a:lnSpc>
            </a:pPr>
            <a:r>
              <a:rPr lang="en-US" sz="3200" b="1" dirty="0" smtClean="0">
                <a:solidFill>
                  <a:schemeClr val="accent1"/>
                </a:solidFill>
                <a:cs typeface="+mj-cs"/>
              </a:rPr>
              <a:t>Result represents the number of questions that student answered it by guessing</a:t>
            </a:r>
            <a:r>
              <a:rPr lang="en-US" sz="3200" b="1" dirty="0" smtClean="0">
                <a:solidFill>
                  <a:srgbClr val="000000"/>
                </a:solidFill>
                <a:cs typeface="+mj-cs"/>
              </a:rPr>
              <a:t>.</a:t>
            </a:r>
            <a:r>
              <a:rPr lang="en-US" sz="3200" b="1" dirty="0" smtClean="0">
                <a:cs typeface="+mj-cs"/>
              </a:rPr>
              <a:t> </a:t>
            </a:r>
            <a:r>
              <a:rPr lang="en-US" sz="2800" b="1" dirty="0"/>
              <a:t/>
            </a:r>
            <a:br>
              <a:rPr lang="en-US" sz="2800" b="1" dirty="0"/>
            </a:br>
            <a:endParaRPr lang="x-none" sz="2800" b="1">
              <a:cs typeface="+mj-cs"/>
            </a:endParaRPr>
          </a:p>
          <a:p>
            <a:endParaRPr lang="ar-EG" dirty="0"/>
          </a:p>
        </p:txBody>
      </p:sp>
    </p:spTree>
    <p:extLst>
      <p:ext uri="{BB962C8B-B14F-4D97-AF65-F5344CB8AC3E}">
        <p14:creationId xmlns:p14="http://schemas.microsoft.com/office/powerpoint/2010/main" val="3209183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0" dirty="0">
                <a:solidFill>
                  <a:srgbClr val="FF0000"/>
                </a:solidFill>
              </a:rPr>
              <a:t>Correction Formula for Guessing.Cont,</a:t>
            </a:r>
            <a:endParaRPr lang="ar-EG" sz="3600" dirty="0">
              <a:solidFill>
                <a:srgbClr val="FF0000"/>
              </a:solidFill>
            </a:endParaRPr>
          </a:p>
        </p:txBody>
      </p:sp>
      <p:sp>
        <p:nvSpPr>
          <p:cNvPr id="3" name="Content Placeholder 2"/>
          <p:cNvSpPr>
            <a:spLocks noGrp="1"/>
          </p:cNvSpPr>
          <p:nvPr>
            <p:ph idx="1"/>
          </p:nvPr>
        </p:nvSpPr>
        <p:spPr>
          <a:xfrm>
            <a:off x="1097279" y="1845734"/>
            <a:ext cx="10130353" cy="4650316"/>
          </a:xfrm>
        </p:spPr>
        <p:txBody>
          <a:bodyPr>
            <a:normAutofit fontScale="70000" lnSpcReduction="20000"/>
          </a:bodyPr>
          <a:lstStyle/>
          <a:p>
            <a:r>
              <a:rPr lang="en-US" b="1" dirty="0">
                <a:solidFill>
                  <a:srgbClr val="C00000"/>
                </a:solidFill>
                <a:latin typeface="Times New Roman"/>
              </a:rPr>
              <a:t> </a:t>
            </a:r>
            <a:r>
              <a:rPr lang="en-US" sz="3000" dirty="0">
                <a:solidFill>
                  <a:schemeClr val="accent2"/>
                </a:solidFill>
                <a:latin typeface="Times New Roman"/>
              </a:rPr>
              <a:t>1- A student take </a:t>
            </a:r>
            <a:r>
              <a:rPr lang="en-US" sz="3000" dirty="0" smtClean="0">
                <a:solidFill>
                  <a:srgbClr val="FF0000"/>
                </a:solidFill>
                <a:latin typeface="Times New Roman"/>
              </a:rPr>
              <a:t>30</a:t>
            </a:r>
            <a:r>
              <a:rPr lang="en-US" sz="3000" dirty="0" smtClean="0">
                <a:solidFill>
                  <a:schemeClr val="accent2"/>
                </a:solidFill>
                <a:latin typeface="Times New Roman"/>
              </a:rPr>
              <a:t> </a:t>
            </a:r>
            <a:r>
              <a:rPr lang="en-US" sz="3000" dirty="0">
                <a:solidFill>
                  <a:schemeClr val="accent2"/>
                </a:solidFill>
                <a:latin typeface="Times New Roman"/>
              </a:rPr>
              <a:t>true or false items ,there </a:t>
            </a:r>
            <a:r>
              <a:rPr lang="en-US" sz="3000" dirty="0">
                <a:solidFill>
                  <a:srgbClr val="FF0000"/>
                </a:solidFill>
                <a:latin typeface="Times New Roman"/>
              </a:rPr>
              <a:t>were </a:t>
            </a:r>
            <a:r>
              <a:rPr lang="en-US" sz="3000" dirty="0" smtClean="0">
                <a:solidFill>
                  <a:srgbClr val="FF0000"/>
                </a:solidFill>
                <a:latin typeface="Times New Roman"/>
              </a:rPr>
              <a:t>20 </a:t>
            </a:r>
            <a:r>
              <a:rPr lang="en-US" sz="3000" dirty="0">
                <a:solidFill>
                  <a:srgbClr val="FF0000"/>
                </a:solidFill>
                <a:latin typeface="Times New Roman"/>
              </a:rPr>
              <a:t>correct answers </a:t>
            </a:r>
            <a:r>
              <a:rPr lang="en-US" sz="3000" dirty="0">
                <a:solidFill>
                  <a:schemeClr val="accent2"/>
                </a:solidFill>
                <a:latin typeface="Times New Roman"/>
              </a:rPr>
              <a:t>and </a:t>
            </a:r>
            <a:r>
              <a:rPr lang="en-US" sz="3000" dirty="0" smtClean="0">
                <a:solidFill>
                  <a:srgbClr val="FF0000"/>
                </a:solidFill>
                <a:latin typeface="Times New Roman"/>
              </a:rPr>
              <a:t>10</a:t>
            </a:r>
            <a:r>
              <a:rPr lang="en-US" sz="3000" dirty="0" smtClean="0">
                <a:solidFill>
                  <a:schemeClr val="accent2"/>
                </a:solidFill>
                <a:latin typeface="Times New Roman"/>
              </a:rPr>
              <a:t> </a:t>
            </a:r>
            <a:r>
              <a:rPr lang="en-US" sz="3000" dirty="0">
                <a:solidFill>
                  <a:srgbClr val="FF0000"/>
                </a:solidFill>
                <a:latin typeface="Times New Roman"/>
              </a:rPr>
              <a:t>wrong answers.</a:t>
            </a:r>
          </a:p>
          <a:p>
            <a:r>
              <a:rPr lang="en-US" sz="3000" dirty="0">
                <a:solidFill>
                  <a:srgbClr val="000000"/>
                </a:solidFill>
                <a:latin typeface="Times New Roman"/>
              </a:rPr>
              <a:t>R= </a:t>
            </a:r>
            <a:r>
              <a:rPr lang="en-US" sz="3000" dirty="0" smtClean="0">
                <a:solidFill>
                  <a:srgbClr val="000000"/>
                </a:solidFill>
                <a:latin typeface="Times New Roman"/>
              </a:rPr>
              <a:t>20                      </a:t>
            </a:r>
            <a:r>
              <a:rPr lang="en-US" sz="3000" dirty="0">
                <a:solidFill>
                  <a:srgbClr val="000000"/>
                </a:solidFill>
                <a:latin typeface="Times New Roman"/>
              </a:rPr>
              <a:t>W </a:t>
            </a:r>
            <a:r>
              <a:rPr lang="en-US" sz="3000" dirty="0" smtClean="0">
                <a:solidFill>
                  <a:srgbClr val="000000"/>
                </a:solidFill>
                <a:latin typeface="Times New Roman"/>
              </a:rPr>
              <a:t>=10                                      </a:t>
            </a:r>
            <a:r>
              <a:rPr lang="en-US" sz="3000" dirty="0">
                <a:solidFill>
                  <a:srgbClr val="000000"/>
                </a:solidFill>
                <a:latin typeface="Times New Roman"/>
              </a:rPr>
              <a:t>n=2</a:t>
            </a:r>
          </a:p>
          <a:p>
            <a:endParaRPr lang="en-US" sz="3000" dirty="0">
              <a:solidFill>
                <a:srgbClr val="000000"/>
              </a:solidFill>
              <a:latin typeface="Times New Roman"/>
            </a:endParaRPr>
          </a:p>
          <a:p>
            <a:r>
              <a:rPr lang="en-US" sz="3000" dirty="0">
                <a:solidFill>
                  <a:srgbClr val="000000"/>
                </a:solidFill>
                <a:latin typeface="Times New Roman"/>
              </a:rPr>
              <a:t>Equation = R-(W/n-1) = </a:t>
            </a:r>
            <a:r>
              <a:rPr lang="en-US" sz="3000" dirty="0" smtClean="0">
                <a:solidFill>
                  <a:srgbClr val="000000"/>
                </a:solidFill>
                <a:latin typeface="Times New Roman"/>
              </a:rPr>
              <a:t>20 </a:t>
            </a:r>
            <a:r>
              <a:rPr lang="en-US" sz="3000" dirty="0">
                <a:solidFill>
                  <a:srgbClr val="000000"/>
                </a:solidFill>
                <a:latin typeface="Times New Roman"/>
              </a:rPr>
              <a:t>- </a:t>
            </a:r>
            <a:r>
              <a:rPr lang="en-US" sz="3000" dirty="0" smtClean="0">
                <a:solidFill>
                  <a:srgbClr val="000000"/>
                </a:solidFill>
                <a:latin typeface="Times New Roman"/>
              </a:rPr>
              <a:t>10 </a:t>
            </a:r>
            <a:r>
              <a:rPr lang="en-US" sz="3000" dirty="0">
                <a:solidFill>
                  <a:srgbClr val="000000"/>
                </a:solidFill>
                <a:latin typeface="Times New Roman"/>
              </a:rPr>
              <a:t>= </a:t>
            </a:r>
            <a:r>
              <a:rPr lang="en-US" sz="3000" dirty="0" smtClean="0">
                <a:solidFill>
                  <a:srgbClr val="000000"/>
                </a:solidFill>
                <a:latin typeface="Times New Roman"/>
              </a:rPr>
              <a:t>10</a:t>
            </a:r>
            <a:endParaRPr lang="en-US" sz="3000" dirty="0">
              <a:solidFill>
                <a:srgbClr val="000000"/>
              </a:solidFill>
              <a:latin typeface="Times New Roman"/>
            </a:endParaRPr>
          </a:p>
          <a:p>
            <a:endParaRPr lang="en-US" sz="3000" dirty="0">
              <a:solidFill>
                <a:srgbClr val="000000"/>
              </a:solidFill>
              <a:latin typeface="Times New Roman"/>
            </a:endParaRPr>
          </a:p>
          <a:p>
            <a:r>
              <a:rPr lang="en-US" sz="3000" b="1" dirty="0">
                <a:solidFill>
                  <a:srgbClr val="C00000"/>
                </a:solidFill>
                <a:latin typeface="Times New Roman"/>
              </a:rPr>
              <a:t> </a:t>
            </a:r>
            <a:r>
              <a:rPr lang="en-US" sz="3000" dirty="0">
                <a:solidFill>
                  <a:schemeClr val="accent2"/>
                </a:solidFill>
                <a:latin typeface="Times New Roman"/>
              </a:rPr>
              <a:t>2- </a:t>
            </a:r>
            <a:r>
              <a:rPr lang="en-US" sz="3000" dirty="0" smtClean="0">
                <a:solidFill>
                  <a:srgbClr val="FF0000"/>
                </a:solidFill>
                <a:latin typeface="Times New Roman"/>
              </a:rPr>
              <a:t>40</a:t>
            </a:r>
            <a:r>
              <a:rPr lang="en-US" sz="3000" dirty="0" smtClean="0">
                <a:solidFill>
                  <a:schemeClr val="accent2"/>
                </a:solidFill>
                <a:latin typeface="Times New Roman"/>
              </a:rPr>
              <a:t>-question </a:t>
            </a:r>
            <a:r>
              <a:rPr lang="en-US" sz="3000" dirty="0">
                <a:solidFill>
                  <a:schemeClr val="accent2"/>
                </a:solidFill>
                <a:latin typeface="Times New Roman"/>
              </a:rPr>
              <a:t>multiple-choice nursing exam with </a:t>
            </a:r>
            <a:r>
              <a:rPr lang="en-US" sz="3000" dirty="0">
                <a:solidFill>
                  <a:srgbClr val="FF0000"/>
                </a:solidFill>
                <a:latin typeface="Times New Roman"/>
              </a:rPr>
              <a:t>4 choices </a:t>
            </a:r>
            <a:r>
              <a:rPr lang="en-US" sz="3000" dirty="0">
                <a:solidFill>
                  <a:schemeClr val="accent2"/>
                </a:solidFill>
                <a:latin typeface="Times New Roman"/>
              </a:rPr>
              <a:t>per question, </a:t>
            </a:r>
            <a:r>
              <a:rPr lang="en-US" sz="3000" dirty="0" smtClean="0">
                <a:solidFill>
                  <a:srgbClr val="FF0000"/>
                </a:solidFill>
                <a:latin typeface="Times New Roman"/>
              </a:rPr>
              <a:t>25 right </a:t>
            </a:r>
            <a:r>
              <a:rPr lang="en-US" sz="3000" dirty="0">
                <a:solidFill>
                  <a:srgbClr val="FF0000"/>
                </a:solidFill>
                <a:latin typeface="Times New Roman"/>
              </a:rPr>
              <a:t>answers </a:t>
            </a:r>
            <a:r>
              <a:rPr lang="en-US" sz="3000" dirty="0">
                <a:solidFill>
                  <a:schemeClr val="accent2"/>
                </a:solidFill>
                <a:latin typeface="Times New Roman"/>
              </a:rPr>
              <a:t>and </a:t>
            </a:r>
            <a:r>
              <a:rPr lang="en-US" sz="3000" dirty="0" smtClean="0">
                <a:solidFill>
                  <a:srgbClr val="FF0000"/>
                </a:solidFill>
                <a:latin typeface="Times New Roman"/>
              </a:rPr>
              <a:t>15 </a:t>
            </a:r>
            <a:r>
              <a:rPr lang="en-US" sz="3000" dirty="0">
                <a:solidFill>
                  <a:srgbClr val="FF0000"/>
                </a:solidFill>
                <a:latin typeface="Times New Roman"/>
              </a:rPr>
              <a:t>wrong answers</a:t>
            </a:r>
          </a:p>
          <a:p>
            <a:r>
              <a:rPr lang="en-US" sz="3000" dirty="0" smtClean="0">
                <a:solidFill>
                  <a:srgbClr val="000000"/>
                </a:solidFill>
                <a:latin typeface="Times New Roman"/>
              </a:rPr>
              <a:t>R=25                           W=15                                 </a:t>
            </a:r>
            <a:r>
              <a:rPr lang="en-US" sz="3000" dirty="0">
                <a:solidFill>
                  <a:srgbClr val="000000"/>
                </a:solidFill>
                <a:latin typeface="Times New Roman"/>
              </a:rPr>
              <a:t>n=4</a:t>
            </a:r>
          </a:p>
          <a:p>
            <a:r>
              <a:rPr lang="en-US" sz="3000" dirty="0">
                <a:solidFill>
                  <a:srgbClr val="000000"/>
                </a:solidFill>
                <a:latin typeface="Times New Roman"/>
              </a:rPr>
              <a:t>Equation = R-(W/n-1) </a:t>
            </a:r>
            <a:r>
              <a:rPr lang="en-US" sz="3000" dirty="0" smtClean="0">
                <a:solidFill>
                  <a:srgbClr val="000000"/>
                </a:solidFill>
                <a:latin typeface="Times New Roman"/>
              </a:rPr>
              <a:t>=25-(15/3</a:t>
            </a:r>
            <a:r>
              <a:rPr lang="en-US" sz="3000" dirty="0">
                <a:solidFill>
                  <a:srgbClr val="000000"/>
                </a:solidFill>
                <a:latin typeface="Times New Roman"/>
              </a:rPr>
              <a:t>) </a:t>
            </a:r>
            <a:r>
              <a:rPr lang="en-US" sz="3000" dirty="0" smtClean="0">
                <a:solidFill>
                  <a:srgbClr val="000000"/>
                </a:solidFill>
                <a:latin typeface="Times New Roman"/>
              </a:rPr>
              <a:t>=25-5</a:t>
            </a:r>
            <a:r>
              <a:rPr lang="en-US" sz="3000" dirty="0">
                <a:solidFill>
                  <a:srgbClr val="000000"/>
                </a:solidFill>
                <a:latin typeface="Times New Roman"/>
              </a:rPr>
              <a:t>= </a:t>
            </a:r>
            <a:r>
              <a:rPr lang="en-US" sz="3000" dirty="0" smtClean="0">
                <a:solidFill>
                  <a:srgbClr val="000000"/>
                </a:solidFill>
                <a:latin typeface="Times New Roman"/>
              </a:rPr>
              <a:t>20</a:t>
            </a:r>
            <a:r>
              <a:rPr lang="en-US" sz="3000" dirty="0" smtClean="0"/>
              <a:t> </a:t>
            </a:r>
            <a:endParaRPr lang="en-US" sz="3000" dirty="0" smtClean="0"/>
          </a:p>
          <a:p>
            <a:r>
              <a:rPr lang="en-US" sz="3000" dirty="0" smtClean="0"/>
              <a:t>20 questions from 40 questions student answered by guessing this reflects </a:t>
            </a:r>
            <a:r>
              <a:rPr lang="en-US" sz="3000" b="1" dirty="0" smtClean="0"/>
              <a:t>weakness of questions ,</a:t>
            </a:r>
            <a:r>
              <a:rPr lang="en-US" sz="3000" dirty="0" smtClean="0"/>
              <a:t> </a:t>
            </a:r>
            <a:r>
              <a:rPr lang="en-US" sz="3000" b="1" dirty="0">
                <a:solidFill>
                  <a:prstClr val="black">
                    <a:lumMod val="75000"/>
                    <a:lumOff val="25000"/>
                  </a:prstClr>
                </a:solidFill>
              </a:rPr>
              <a:t>questions </a:t>
            </a:r>
            <a:r>
              <a:rPr lang="en-US" sz="3000" b="1" dirty="0" smtClean="0"/>
              <a:t>need for rephrasing </a:t>
            </a:r>
            <a:r>
              <a:rPr lang="en-US" sz="3000" dirty="0" smtClean="0"/>
              <a:t>, </a:t>
            </a:r>
            <a:r>
              <a:rPr lang="en-US" sz="3000" b="1" dirty="0" smtClean="0"/>
              <a:t>change questions and search for reasons why students couldn't answer correctly.</a:t>
            </a:r>
            <a:r>
              <a:rPr lang="en-US" sz="2400" b="1" dirty="0"/>
              <a:t/>
            </a:r>
            <a:br>
              <a:rPr lang="en-US" sz="2400" b="1" dirty="0"/>
            </a:br>
            <a:endParaRPr lang="ar-EG" sz="2400" b="1" dirty="0"/>
          </a:p>
        </p:txBody>
      </p:sp>
    </p:spTree>
    <p:extLst>
      <p:ext uri="{BB962C8B-B14F-4D97-AF65-F5344CB8AC3E}">
        <p14:creationId xmlns:p14="http://schemas.microsoft.com/office/powerpoint/2010/main" val="407142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spc="0" dirty="0">
                <a:solidFill>
                  <a:srgbClr val="FF0000"/>
                </a:solidFill>
              </a:rPr>
              <a:t>Correction Formula for </a:t>
            </a:r>
            <a:r>
              <a:rPr lang="en-US" sz="3600" b="1" spc="0" dirty="0" err="1">
                <a:solidFill>
                  <a:srgbClr val="FF0000"/>
                </a:solidFill>
              </a:rPr>
              <a:t>Guessing.Cont</a:t>
            </a:r>
            <a:r>
              <a:rPr lang="en-US" sz="3600" b="1" spc="0" dirty="0">
                <a:solidFill>
                  <a:srgbClr val="FF0000"/>
                </a:solidFill>
              </a:rPr>
              <a:t>,</a:t>
            </a:r>
            <a:endParaRPr lang="ar-EG" dirty="0"/>
          </a:p>
        </p:txBody>
      </p:sp>
      <p:sp>
        <p:nvSpPr>
          <p:cNvPr id="3" name="Content Placeholder 2"/>
          <p:cNvSpPr>
            <a:spLocks noGrp="1"/>
          </p:cNvSpPr>
          <p:nvPr>
            <p:ph idx="1"/>
          </p:nvPr>
        </p:nvSpPr>
        <p:spPr>
          <a:xfrm>
            <a:off x="773178" y="1815506"/>
            <a:ext cx="10744200" cy="4402666"/>
          </a:xfrm>
        </p:spPr>
        <p:txBody>
          <a:bodyPr/>
          <a:lstStyle/>
          <a:p>
            <a:pPr marL="0" lvl="0" indent="0" rtl="1">
              <a:buNone/>
            </a:pPr>
            <a:r>
              <a:rPr lang="en-GB" sz="2800" dirty="0" smtClean="0">
                <a:solidFill>
                  <a:schemeClr val="accent2"/>
                </a:solidFill>
              </a:rPr>
              <a:t/>
            </a:r>
            <a:br>
              <a:rPr lang="en-GB" sz="2800" dirty="0" smtClean="0">
                <a:solidFill>
                  <a:schemeClr val="accent2"/>
                </a:solidFill>
              </a:rPr>
            </a:br>
            <a:r>
              <a:rPr lang="en-GB" sz="2800" dirty="0" smtClean="0">
                <a:solidFill>
                  <a:schemeClr val="accent2"/>
                </a:solidFill>
              </a:rPr>
              <a:t>3-   </a:t>
            </a:r>
            <a:r>
              <a:rPr lang="en-GB" sz="2800" dirty="0">
                <a:solidFill>
                  <a:srgbClr val="FF0000"/>
                </a:solidFill>
              </a:rPr>
              <a:t>A  50-question multiple-choice</a:t>
            </a:r>
            <a:r>
              <a:rPr lang="en-GB" sz="2800" dirty="0">
                <a:solidFill>
                  <a:schemeClr val="accent2"/>
                </a:solidFill>
              </a:rPr>
              <a:t> nursing exam with </a:t>
            </a:r>
            <a:r>
              <a:rPr lang="en-GB" sz="2800" dirty="0">
                <a:solidFill>
                  <a:srgbClr val="FF0000"/>
                </a:solidFill>
              </a:rPr>
              <a:t>4 choices </a:t>
            </a:r>
            <a:r>
              <a:rPr lang="en-GB" sz="2800" dirty="0">
                <a:solidFill>
                  <a:schemeClr val="accent2"/>
                </a:solidFill>
              </a:rPr>
              <a:t>per question, </a:t>
            </a:r>
            <a:r>
              <a:rPr lang="en-GB" sz="2800" dirty="0">
                <a:solidFill>
                  <a:srgbClr val="FF0000"/>
                </a:solidFill>
              </a:rPr>
              <a:t>32 right answers </a:t>
            </a:r>
            <a:r>
              <a:rPr lang="en-GB" sz="2800" dirty="0">
                <a:solidFill>
                  <a:schemeClr val="accent2"/>
                </a:solidFill>
              </a:rPr>
              <a:t>and </a:t>
            </a:r>
            <a:r>
              <a:rPr lang="en-GB" sz="2800" dirty="0">
                <a:solidFill>
                  <a:srgbClr val="FF0000"/>
                </a:solidFill>
              </a:rPr>
              <a:t>18 wrong answers</a:t>
            </a:r>
            <a:endParaRPr lang="ar-EG" dirty="0">
              <a:solidFill>
                <a:srgbClr val="FF0000"/>
              </a:solidFill>
            </a:endParaRPr>
          </a:p>
          <a:p>
            <a:r>
              <a:rPr lang="pt-BR" sz="2800" dirty="0">
                <a:solidFill>
                  <a:schemeClr val="accent2"/>
                </a:solidFill>
              </a:rPr>
              <a:t>Equation = R-(W/n-1) </a:t>
            </a:r>
            <a:r>
              <a:rPr lang="pt-BR" sz="2800" dirty="0" smtClean="0">
                <a:solidFill>
                  <a:schemeClr val="accent2"/>
                </a:solidFill>
              </a:rPr>
              <a:t>=</a:t>
            </a:r>
            <a:r>
              <a:rPr lang="en-US" sz="2800" b="1" dirty="0" smtClean="0">
                <a:solidFill>
                  <a:srgbClr val="FF0000"/>
                </a:solidFill>
              </a:rPr>
              <a:t>????</a:t>
            </a:r>
          </a:p>
          <a:p>
            <a:r>
              <a:rPr lang="en-US" sz="2800" b="1" dirty="0" smtClean="0">
                <a:solidFill>
                  <a:srgbClr val="FF0000"/>
                </a:solidFill>
              </a:rPr>
              <a:t>                                      =(26)</a:t>
            </a:r>
            <a:endParaRPr lang="ar-EG" b="1" dirty="0">
              <a:solidFill>
                <a:srgbClr val="FF0000"/>
              </a:solidFill>
            </a:endParaRPr>
          </a:p>
        </p:txBody>
      </p:sp>
    </p:spTree>
    <p:extLst>
      <p:ext uri="{BB962C8B-B14F-4D97-AF65-F5344CB8AC3E}">
        <p14:creationId xmlns:p14="http://schemas.microsoft.com/office/powerpoint/2010/main" val="49090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FF0000"/>
                </a:solidFill>
                <a:latin typeface="Times New Roman"/>
              </a:rPr>
              <a:t>Purposes of Correction Formula.</a:t>
            </a:r>
            <a:r>
              <a:rPr lang="en-US" sz="3600" dirty="0">
                <a:solidFill>
                  <a:srgbClr val="FF0000"/>
                </a:solidFill>
              </a:rPr>
              <a:t/>
            </a:r>
            <a:br>
              <a:rPr lang="en-US" sz="3600" dirty="0">
                <a:solidFill>
                  <a:srgbClr val="FF0000"/>
                </a:solidFill>
              </a:rPr>
            </a:br>
            <a:endParaRPr lang="ar-EG" sz="3600" dirty="0">
              <a:solidFill>
                <a:srgbClr val="FF0000"/>
              </a:solidFill>
            </a:endParaRPr>
          </a:p>
        </p:txBody>
      </p:sp>
      <p:sp>
        <p:nvSpPr>
          <p:cNvPr id="3" name="Content Placeholder 2"/>
          <p:cNvSpPr>
            <a:spLocks noGrp="1"/>
          </p:cNvSpPr>
          <p:nvPr>
            <p:ph idx="1"/>
          </p:nvPr>
        </p:nvSpPr>
        <p:spPr>
          <a:xfrm>
            <a:off x="685800" y="1447800"/>
            <a:ext cx="11010900" cy="5143500"/>
          </a:xfrm>
        </p:spPr>
        <p:txBody>
          <a:bodyPr>
            <a:noAutofit/>
          </a:bodyPr>
          <a:lstStyle/>
          <a:p>
            <a:pPr algn="just">
              <a:lnSpc>
                <a:spcPct val="200000"/>
              </a:lnSpc>
            </a:pPr>
            <a:r>
              <a:rPr lang="en-US" sz="2800" b="1" dirty="0">
                <a:solidFill>
                  <a:schemeClr val="accent2"/>
                </a:solidFill>
                <a:latin typeface="Times New Roman"/>
                <a:cs typeface="+mj-cs"/>
              </a:rPr>
              <a:t>Minimize Influence of Guessing: </a:t>
            </a:r>
            <a:r>
              <a:rPr lang="en-US" sz="2800" dirty="0">
                <a:solidFill>
                  <a:srgbClr val="000000"/>
                </a:solidFill>
                <a:latin typeface="Times New Roman"/>
                <a:cs typeface="+mj-cs"/>
              </a:rPr>
              <a:t>The correction formula aims to </a:t>
            </a:r>
            <a:r>
              <a:rPr lang="en-US" sz="2800" dirty="0">
                <a:solidFill>
                  <a:srgbClr val="FF0000"/>
                </a:solidFill>
                <a:latin typeface="Times New Roman"/>
                <a:cs typeface="+mj-cs"/>
              </a:rPr>
              <a:t>reduce </a:t>
            </a:r>
            <a:r>
              <a:rPr lang="en-US" sz="2800" dirty="0">
                <a:solidFill>
                  <a:srgbClr val="000000"/>
                </a:solidFill>
                <a:latin typeface="Times New Roman"/>
                <a:cs typeface="+mj-cs"/>
              </a:rPr>
              <a:t>the </a:t>
            </a:r>
            <a:r>
              <a:rPr lang="en-US" sz="2800" dirty="0">
                <a:solidFill>
                  <a:srgbClr val="FF0000"/>
                </a:solidFill>
                <a:latin typeface="Times New Roman"/>
                <a:cs typeface="+mj-cs"/>
              </a:rPr>
              <a:t>impact</a:t>
            </a:r>
            <a:r>
              <a:rPr lang="en-US" sz="2800" dirty="0">
                <a:solidFill>
                  <a:srgbClr val="000000"/>
                </a:solidFill>
                <a:latin typeface="Times New Roman"/>
                <a:cs typeface="+mj-cs"/>
              </a:rPr>
              <a:t> of </a:t>
            </a:r>
            <a:r>
              <a:rPr lang="en-US" sz="2800" dirty="0">
                <a:solidFill>
                  <a:srgbClr val="FF0000"/>
                </a:solidFill>
                <a:latin typeface="Times New Roman"/>
                <a:cs typeface="+mj-cs"/>
              </a:rPr>
              <a:t>random guessing on scores,</a:t>
            </a:r>
            <a:r>
              <a:rPr lang="en-US" sz="2800" dirty="0">
                <a:solidFill>
                  <a:srgbClr val="000000"/>
                </a:solidFill>
                <a:latin typeface="Times New Roman"/>
                <a:cs typeface="+mj-cs"/>
              </a:rPr>
              <a:t> providing a more accurate reflection of actual knowledge or understanding.</a:t>
            </a:r>
          </a:p>
          <a:p>
            <a:pPr>
              <a:lnSpc>
                <a:spcPct val="200000"/>
              </a:lnSpc>
            </a:pPr>
            <a:r>
              <a:rPr lang="en-US" sz="2800" dirty="0" smtClean="0">
                <a:solidFill>
                  <a:srgbClr val="FF0000"/>
                </a:solidFill>
                <a:latin typeface="Times New Roman"/>
                <a:cs typeface="+mj-cs"/>
              </a:rPr>
              <a:t> </a:t>
            </a:r>
            <a:r>
              <a:rPr lang="en-US" sz="2800" b="1" dirty="0">
                <a:solidFill>
                  <a:schemeClr val="accent2"/>
                </a:solidFill>
                <a:latin typeface="Times New Roman"/>
                <a:cs typeface="+mj-cs"/>
              </a:rPr>
              <a:t>Fairness:</a:t>
            </a:r>
            <a:r>
              <a:rPr lang="en-US" sz="2800" b="1" dirty="0">
                <a:solidFill>
                  <a:srgbClr val="FF0000"/>
                </a:solidFill>
                <a:latin typeface="Times New Roman"/>
                <a:cs typeface="+mj-cs"/>
              </a:rPr>
              <a:t> </a:t>
            </a:r>
            <a:r>
              <a:rPr lang="en-US" sz="2800" dirty="0">
                <a:solidFill>
                  <a:srgbClr val="000000"/>
                </a:solidFill>
                <a:latin typeface="Times New Roman"/>
                <a:cs typeface="+mj-cs"/>
              </a:rPr>
              <a:t>It ensures fairness by rewarding actual knowledge rather than lucky guesses, especially in tests where no penalty exists for </a:t>
            </a:r>
            <a:r>
              <a:rPr lang="en-US" sz="2800" dirty="0" smtClean="0">
                <a:solidFill>
                  <a:srgbClr val="000000"/>
                </a:solidFill>
                <a:latin typeface="Times New Roman"/>
                <a:cs typeface="+mj-cs"/>
              </a:rPr>
              <a:t>incorrect answers</a:t>
            </a:r>
            <a:r>
              <a:rPr lang="en-US" sz="2800" dirty="0">
                <a:solidFill>
                  <a:srgbClr val="000000"/>
                </a:solidFill>
                <a:latin typeface="Times New Roman"/>
                <a:cs typeface="+mj-cs"/>
              </a:rPr>
              <a:t>.</a:t>
            </a:r>
            <a:r>
              <a:rPr lang="en-US" sz="2800" dirty="0">
                <a:cs typeface="+mj-cs"/>
              </a:rPr>
              <a:t> </a:t>
            </a:r>
            <a:r>
              <a:rPr lang="en-US" sz="2800" dirty="0"/>
              <a:t/>
            </a:r>
            <a:br>
              <a:rPr lang="en-US" sz="2800" dirty="0"/>
            </a:br>
            <a:endParaRPr lang="ar-EG" sz="2800" dirty="0"/>
          </a:p>
        </p:txBody>
      </p:sp>
    </p:spTree>
    <p:extLst>
      <p:ext uri="{BB962C8B-B14F-4D97-AF65-F5344CB8AC3E}">
        <p14:creationId xmlns:p14="http://schemas.microsoft.com/office/powerpoint/2010/main" val="181555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FF0000"/>
                </a:solidFill>
              </a:rPr>
              <a:t>Item Analysis.</a:t>
            </a:r>
            <a:endParaRPr lang="ar-EG" sz="3600" dirty="0"/>
          </a:p>
        </p:txBody>
      </p:sp>
      <p:sp>
        <p:nvSpPr>
          <p:cNvPr id="3" name="Content Placeholder 2"/>
          <p:cNvSpPr>
            <a:spLocks noGrp="1"/>
          </p:cNvSpPr>
          <p:nvPr>
            <p:ph idx="1"/>
          </p:nvPr>
        </p:nvSpPr>
        <p:spPr>
          <a:xfrm>
            <a:off x="1097280" y="1845734"/>
            <a:ext cx="10058400" cy="4574116"/>
          </a:xfrm>
        </p:spPr>
        <p:txBody>
          <a:bodyPr>
            <a:normAutofit fontScale="85000" lnSpcReduction="10000"/>
          </a:bodyPr>
          <a:lstStyle/>
          <a:p>
            <a:pPr lvl="0" algn="just">
              <a:lnSpc>
                <a:spcPct val="210000"/>
              </a:lnSpc>
            </a:pPr>
            <a:r>
              <a:rPr lang="en-US" sz="3200" dirty="0">
                <a:cs typeface="+mj-cs"/>
              </a:rPr>
              <a:t>Item analysis is </a:t>
            </a:r>
            <a:r>
              <a:rPr lang="en-US" sz="3200" dirty="0">
                <a:solidFill>
                  <a:srgbClr val="FF0000"/>
                </a:solidFill>
                <a:cs typeface="+mj-cs"/>
              </a:rPr>
              <a:t>a process </a:t>
            </a:r>
            <a:r>
              <a:rPr lang="en-US" sz="3200" dirty="0">
                <a:cs typeface="+mj-cs"/>
              </a:rPr>
              <a:t>which examines student responses to individual test items (questions) in order to </a:t>
            </a:r>
            <a:r>
              <a:rPr lang="en-US" sz="3200" dirty="0">
                <a:solidFill>
                  <a:srgbClr val="FF0000"/>
                </a:solidFill>
                <a:cs typeface="+mj-cs"/>
              </a:rPr>
              <a:t>evaluate the exam quality</a:t>
            </a:r>
            <a:r>
              <a:rPr lang="en-US" sz="3200" dirty="0">
                <a:cs typeface="+mj-cs"/>
              </a:rPr>
              <a:t>.</a:t>
            </a:r>
          </a:p>
          <a:p>
            <a:pPr lvl="0" algn="just">
              <a:lnSpc>
                <a:spcPct val="210000"/>
              </a:lnSpc>
            </a:pPr>
            <a:r>
              <a:rPr lang="en-US" sz="3200" dirty="0">
                <a:cs typeface="+mj-cs"/>
              </a:rPr>
              <a:t>It involves </a:t>
            </a:r>
            <a:r>
              <a:rPr lang="en-US" sz="3200" dirty="0">
                <a:solidFill>
                  <a:srgbClr val="FF0000"/>
                </a:solidFill>
                <a:cs typeface="+mj-cs"/>
              </a:rPr>
              <a:t>analyzing </a:t>
            </a:r>
            <a:r>
              <a:rPr lang="en-US" sz="3200" dirty="0">
                <a:cs typeface="+mj-cs"/>
              </a:rPr>
              <a:t>student </a:t>
            </a:r>
            <a:r>
              <a:rPr lang="en-US" sz="3200" dirty="0">
                <a:solidFill>
                  <a:srgbClr val="FF0000"/>
                </a:solidFill>
                <a:cs typeface="+mj-cs"/>
              </a:rPr>
              <a:t>responses</a:t>
            </a:r>
            <a:r>
              <a:rPr lang="en-US" sz="3200" dirty="0">
                <a:cs typeface="+mj-cs"/>
              </a:rPr>
              <a:t> to understand how </a:t>
            </a:r>
            <a:r>
              <a:rPr lang="en-US" sz="3200" dirty="0" smtClean="0">
                <a:cs typeface="+mj-cs"/>
              </a:rPr>
              <a:t>well each </a:t>
            </a:r>
            <a:r>
              <a:rPr lang="en-US" sz="3200" dirty="0">
                <a:cs typeface="+mj-cs"/>
              </a:rPr>
              <a:t>item performs in </a:t>
            </a:r>
            <a:r>
              <a:rPr lang="en-US" sz="3200" dirty="0">
                <a:solidFill>
                  <a:srgbClr val="FF0000"/>
                </a:solidFill>
                <a:cs typeface="+mj-cs"/>
              </a:rPr>
              <a:t>discriminating between high and low achievers. </a:t>
            </a:r>
            <a:br>
              <a:rPr lang="en-US" sz="3200" dirty="0">
                <a:solidFill>
                  <a:srgbClr val="FF0000"/>
                </a:solidFill>
                <a:cs typeface="+mj-cs"/>
              </a:rPr>
            </a:br>
            <a:endParaRPr lang="en-US" sz="3200" dirty="0">
              <a:solidFill>
                <a:srgbClr val="FF0000"/>
              </a:solidFill>
              <a:cs typeface="+mj-cs"/>
            </a:endParaRPr>
          </a:p>
          <a:p>
            <a:pPr lvl="0">
              <a:lnSpc>
                <a:spcPct val="150000"/>
              </a:lnSpc>
            </a:pPr>
            <a:endParaRPr lang="en-GB" sz="3200" dirty="0">
              <a:cs typeface="+mj-cs"/>
            </a:endParaRPr>
          </a:p>
          <a:p>
            <a:endParaRPr lang="ar-EG" dirty="0"/>
          </a:p>
        </p:txBody>
      </p:sp>
    </p:spTree>
    <p:extLst>
      <p:ext uri="{BB962C8B-B14F-4D97-AF65-F5344CB8AC3E}">
        <p14:creationId xmlns:p14="http://schemas.microsoft.com/office/powerpoint/2010/main" val="41394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latin typeface="Times New Roman"/>
              </a:rPr>
              <a:t>Purposes of Item Analysis</a:t>
            </a:r>
            <a:r>
              <a:rPr lang="en-US" b="1" dirty="0">
                <a:solidFill>
                  <a:srgbClr val="FF0000"/>
                </a:solidFill>
                <a:latin typeface="Times New Roman"/>
              </a:rPr>
              <a:t>.</a:t>
            </a:r>
            <a:r>
              <a:rPr lang="en-US" dirty="0">
                <a:solidFill>
                  <a:srgbClr val="FF0000"/>
                </a:solidFill>
              </a:rPr>
              <a:t> </a:t>
            </a:r>
            <a:br>
              <a:rPr lang="en-US" dirty="0">
                <a:solidFill>
                  <a:srgbClr val="FF0000"/>
                </a:solidFill>
              </a:rPr>
            </a:br>
            <a:endParaRPr lang="ar-EG" dirty="0">
              <a:solidFill>
                <a:srgbClr val="FF0000"/>
              </a:solidFill>
            </a:endParaRPr>
          </a:p>
        </p:txBody>
      </p:sp>
      <p:sp>
        <p:nvSpPr>
          <p:cNvPr id="3" name="Content Placeholder 2"/>
          <p:cNvSpPr>
            <a:spLocks noGrp="1"/>
          </p:cNvSpPr>
          <p:nvPr>
            <p:ph idx="1"/>
          </p:nvPr>
        </p:nvSpPr>
        <p:spPr/>
        <p:txBody>
          <a:bodyPr>
            <a:normAutofit/>
          </a:bodyPr>
          <a:lstStyle/>
          <a:p>
            <a:r>
              <a:rPr lang="en-US" sz="2800" b="1" dirty="0">
                <a:solidFill>
                  <a:srgbClr val="FF0000"/>
                </a:solidFill>
                <a:latin typeface="Times New Roman"/>
                <a:cs typeface="+mj-cs"/>
              </a:rPr>
              <a:t>Assess Item Quality</a:t>
            </a:r>
            <a:r>
              <a:rPr lang="en-US" sz="2800" dirty="0">
                <a:solidFill>
                  <a:srgbClr val="000000"/>
                </a:solidFill>
                <a:latin typeface="Times New Roman"/>
                <a:cs typeface="+mj-cs"/>
              </a:rPr>
              <a:t>: Item analysis evaluates the effectiveness of</a:t>
            </a:r>
          </a:p>
          <a:p>
            <a:r>
              <a:rPr lang="en-US" sz="2800" dirty="0">
                <a:solidFill>
                  <a:srgbClr val="000000"/>
                </a:solidFill>
                <a:latin typeface="Times New Roman"/>
                <a:cs typeface="+mj-cs"/>
              </a:rPr>
              <a:t>individual test questions in measuring student performance.</a:t>
            </a:r>
          </a:p>
          <a:p>
            <a:r>
              <a:rPr lang="en-US" sz="2800" b="1" dirty="0">
                <a:solidFill>
                  <a:srgbClr val="FF0000"/>
                </a:solidFill>
                <a:latin typeface="Times New Roman"/>
                <a:cs typeface="+mj-cs"/>
              </a:rPr>
              <a:t>Identify Problematic Items</a:t>
            </a:r>
            <a:r>
              <a:rPr lang="en-US" sz="2800" dirty="0">
                <a:solidFill>
                  <a:srgbClr val="000000"/>
                </a:solidFill>
                <a:latin typeface="Times New Roman"/>
                <a:cs typeface="+mj-cs"/>
              </a:rPr>
              <a:t>: It helps pinpoint questions that are too </a:t>
            </a:r>
            <a:r>
              <a:rPr lang="en-US" sz="2800" dirty="0" err="1" smtClean="0">
                <a:solidFill>
                  <a:srgbClr val="000000"/>
                </a:solidFill>
                <a:latin typeface="Times New Roman"/>
                <a:cs typeface="+mj-cs"/>
              </a:rPr>
              <a:t>easy,too</a:t>
            </a:r>
            <a:r>
              <a:rPr lang="en-US" sz="2800" dirty="0" smtClean="0">
                <a:solidFill>
                  <a:srgbClr val="000000"/>
                </a:solidFill>
                <a:latin typeface="Times New Roman"/>
                <a:cs typeface="+mj-cs"/>
              </a:rPr>
              <a:t> </a:t>
            </a:r>
            <a:r>
              <a:rPr lang="en-US" sz="2800" dirty="0">
                <a:solidFill>
                  <a:srgbClr val="000000"/>
                </a:solidFill>
                <a:latin typeface="Times New Roman"/>
                <a:cs typeface="+mj-cs"/>
              </a:rPr>
              <a:t>difficult, or fail to discriminate between high and low achievers.</a:t>
            </a:r>
          </a:p>
          <a:p>
            <a:r>
              <a:rPr lang="en-US" sz="2800" b="1" dirty="0">
                <a:solidFill>
                  <a:srgbClr val="FF0000"/>
                </a:solidFill>
                <a:latin typeface="Times New Roman"/>
                <a:cs typeface="+mj-cs"/>
              </a:rPr>
              <a:t>Improve Test Quality</a:t>
            </a:r>
            <a:r>
              <a:rPr lang="en-US" sz="2800" dirty="0">
                <a:solidFill>
                  <a:srgbClr val="000000"/>
                </a:solidFill>
                <a:latin typeface="Times New Roman"/>
                <a:cs typeface="+mj-cs"/>
              </a:rPr>
              <a:t>: By refining or eliminating problematic items,</a:t>
            </a:r>
          </a:p>
          <a:p>
            <a:r>
              <a:rPr lang="en-US" sz="2800" dirty="0">
                <a:solidFill>
                  <a:srgbClr val="000000"/>
                </a:solidFill>
                <a:latin typeface="Times New Roman"/>
                <a:cs typeface="+mj-cs"/>
              </a:rPr>
              <a:t>item analysis enhances the test's reliability and validity.</a:t>
            </a:r>
            <a:r>
              <a:rPr lang="en-US" sz="2800" dirty="0">
                <a:cs typeface="+mj-cs"/>
              </a:rPr>
              <a:t> </a:t>
            </a:r>
            <a:r>
              <a:rPr lang="en-US" dirty="0"/>
              <a:t/>
            </a:r>
            <a:br>
              <a:rPr lang="en-US" dirty="0"/>
            </a:br>
            <a:endParaRPr lang="ar-EG" dirty="0"/>
          </a:p>
        </p:txBody>
      </p:sp>
    </p:spTree>
    <p:extLst>
      <p:ext uri="{BB962C8B-B14F-4D97-AF65-F5344CB8AC3E}">
        <p14:creationId xmlns:p14="http://schemas.microsoft.com/office/powerpoint/2010/main" val="149210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a:solidFill>
                  <a:srgbClr val="FF0000"/>
                </a:solidFill>
                <a:latin typeface="Times New Roman"/>
              </a:rPr>
              <a:t>Steps of  Item Analysis.</a:t>
            </a:r>
            <a:r>
              <a:rPr lang="en-US" sz="3600">
                <a:solidFill>
                  <a:srgbClr val="FF0000"/>
                </a:solidFill>
              </a:rPr>
              <a:t> </a:t>
            </a:r>
            <a:r>
              <a:rPr lang="en-US"/>
              <a:t/>
            </a:r>
            <a:br>
              <a:rPr lang="en-US"/>
            </a:br>
            <a:endParaRPr lang="ar-EG"/>
          </a:p>
        </p:txBody>
      </p:sp>
      <p:sp>
        <p:nvSpPr>
          <p:cNvPr id="3" name="Content Placeholder 2"/>
          <p:cNvSpPr>
            <a:spLocks noGrp="1"/>
          </p:cNvSpPr>
          <p:nvPr>
            <p:ph idx="1"/>
          </p:nvPr>
        </p:nvSpPr>
        <p:spPr>
          <a:xfrm>
            <a:off x="685800" y="1847850"/>
            <a:ext cx="10953750" cy="4457700"/>
          </a:xfrm>
        </p:spPr>
        <p:txBody>
          <a:bodyPr>
            <a:noAutofit/>
          </a:bodyPr>
          <a:lstStyle/>
          <a:p>
            <a:pPr>
              <a:lnSpc>
                <a:spcPct val="100000"/>
              </a:lnSpc>
            </a:pPr>
            <a:r>
              <a:rPr lang="en-US" sz="2400" dirty="0">
                <a:solidFill>
                  <a:srgbClr val="000000"/>
                </a:solidFill>
                <a:latin typeface="Times New Roman"/>
                <a:cs typeface="+mj-cs"/>
              </a:rPr>
              <a:t>1. </a:t>
            </a:r>
            <a:r>
              <a:rPr lang="en-US" sz="2800" dirty="0">
                <a:solidFill>
                  <a:srgbClr val="000000"/>
                </a:solidFill>
                <a:latin typeface="Times New Roman"/>
                <a:cs typeface="+mj-cs"/>
              </a:rPr>
              <a:t>The scored tests of answer sheets are arranged in rank order from highest to lowest.</a:t>
            </a:r>
          </a:p>
          <a:p>
            <a:pPr>
              <a:lnSpc>
                <a:spcPct val="100000"/>
              </a:lnSpc>
            </a:pPr>
            <a:r>
              <a:rPr lang="en-US" sz="2800" dirty="0">
                <a:solidFill>
                  <a:srgbClr val="000000"/>
                </a:solidFill>
                <a:latin typeface="Times New Roman"/>
                <a:cs typeface="+mj-cs"/>
              </a:rPr>
              <a:t>2. Two subgroups of test sheets are created: an upper group with a high scoring and a lower group with the lowest scorers.</a:t>
            </a:r>
          </a:p>
          <a:p>
            <a:pPr>
              <a:lnSpc>
                <a:spcPct val="100000"/>
              </a:lnSpc>
            </a:pPr>
            <a:r>
              <a:rPr lang="en-US" sz="2800" dirty="0">
                <a:solidFill>
                  <a:srgbClr val="000000"/>
                </a:solidFill>
                <a:latin typeface="Times New Roman"/>
                <a:cs typeface="+mj-cs"/>
              </a:rPr>
              <a:t>3. Count the number of times each possible response to each item was chosen on the papers of the uppers group. Do the same separately for the papers of the lower group</a:t>
            </a:r>
          </a:p>
          <a:p>
            <a:pPr>
              <a:lnSpc>
                <a:spcPct val="100000"/>
              </a:lnSpc>
            </a:pPr>
            <a:r>
              <a:rPr lang="en-US" sz="2800" dirty="0">
                <a:solidFill>
                  <a:srgbClr val="000000"/>
                </a:solidFill>
                <a:latin typeface="Times New Roman"/>
                <a:cs typeface="+mj-cs"/>
              </a:rPr>
              <a:t>4. Calculate the difficulty index and discrimination index for each item</a:t>
            </a:r>
          </a:p>
          <a:p>
            <a:pPr>
              <a:lnSpc>
                <a:spcPct val="100000"/>
              </a:lnSpc>
            </a:pPr>
            <a:r>
              <a:rPr lang="en-US" sz="2800" dirty="0">
                <a:solidFill>
                  <a:srgbClr val="000000"/>
                </a:solidFill>
                <a:latin typeface="Times New Roman"/>
                <a:cs typeface="+mj-cs"/>
              </a:rPr>
              <a:t>5. Check each items for implausible distracters, ambiguity and </a:t>
            </a:r>
            <a:r>
              <a:rPr lang="en-US" sz="2800" dirty="0" err="1">
                <a:solidFill>
                  <a:srgbClr val="000000"/>
                </a:solidFill>
                <a:latin typeface="Times New Roman"/>
                <a:cs typeface="+mj-cs"/>
              </a:rPr>
              <a:t>mis</a:t>
            </a:r>
            <a:r>
              <a:rPr lang="en-US" sz="2800" dirty="0">
                <a:solidFill>
                  <a:srgbClr val="000000"/>
                </a:solidFill>
                <a:latin typeface="Times New Roman"/>
                <a:cs typeface="+mj-cs"/>
              </a:rPr>
              <a:t>-keying.</a:t>
            </a:r>
            <a:r>
              <a:rPr lang="en-US" sz="2800" dirty="0">
                <a:cs typeface="+mj-cs"/>
              </a:rPr>
              <a:t> </a:t>
            </a:r>
            <a:r>
              <a:rPr lang="en-US" sz="2400" dirty="0">
                <a:cs typeface="+mj-cs"/>
              </a:rPr>
              <a:t/>
            </a:r>
            <a:br>
              <a:rPr lang="en-US" sz="2400" dirty="0">
                <a:cs typeface="+mj-cs"/>
              </a:rPr>
            </a:br>
            <a:endParaRPr lang="ar-EG" sz="2400" dirty="0">
              <a:cs typeface="+mj-cs"/>
            </a:endParaRPr>
          </a:p>
        </p:txBody>
      </p:sp>
    </p:spTree>
    <p:extLst>
      <p:ext uri="{BB962C8B-B14F-4D97-AF65-F5344CB8AC3E}">
        <p14:creationId xmlns:p14="http://schemas.microsoft.com/office/powerpoint/2010/main" val="228596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7368" y="-404734"/>
            <a:ext cx="11449272" cy="1289153"/>
          </a:xfrm>
        </p:spPr>
        <p:txBody>
          <a:bodyPr>
            <a:normAutofit fontScale="90000"/>
          </a:bodyPr>
          <a:lstStyle/>
          <a:p>
            <a:pPr algn="ctr"/>
            <a:r>
              <a:rPr lang="en-US" sz="3600" b="1">
                <a:solidFill>
                  <a:srgbClr val="FF0000"/>
                </a:solidFill>
              </a:rPr>
              <a:t/>
            </a:r>
            <a:br>
              <a:rPr lang="en-US" sz="3600" b="1">
                <a:solidFill>
                  <a:srgbClr val="FF0000"/>
                </a:solidFill>
              </a:rPr>
            </a:br>
            <a:r>
              <a:rPr lang="en-US" sz="3600" b="1">
                <a:solidFill>
                  <a:srgbClr val="FF0000"/>
                </a:solidFill>
              </a:rPr>
              <a:t/>
            </a:r>
            <a:br>
              <a:rPr lang="en-US" sz="3600" b="1">
                <a:solidFill>
                  <a:srgbClr val="FF0000"/>
                </a:solidFill>
              </a:rPr>
            </a:br>
            <a:r>
              <a:rPr lang="en-US" sz="3600" b="1">
                <a:solidFill>
                  <a:srgbClr val="FF0000"/>
                </a:solidFill>
              </a:rPr>
              <a:t/>
            </a:r>
            <a:br>
              <a:rPr lang="en-US" sz="3600" b="1">
                <a:solidFill>
                  <a:srgbClr val="FF0000"/>
                </a:solidFill>
              </a:rPr>
            </a:br>
            <a:r>
              <a:rPr lang="en-US" sz="3600" b="1">
                <a:solidFill>
                  <a:srgbClr val="FF0000"/>
                </a:solidFill>
              </a:rPr>
              <a:t>Example  for </a:t>
            </a:r>
            <a:r>
              <a:rPr lang="en-US" sz="3600" b="1">
                <a:solidFill>
                  <a:srgbClr val="FF0000"/>
                </a:solidFill>
                <a:latin typeface="Times New Roman"/>
              </a:rPr>
              <a:t>steps of  Item Analysis.</a:t>
            </a:r>
            <a:r>
              <a:rPr lang="en-US" sz="3600">
                <a:solidFill>
                  <a:srgbClr val="FF0000"/>
                </a:solidFill>
              </a:rPr>
              <a:t> </a:t>
            </a:r>
            <a:r>
              <a:rPr lang="en-US">
                <a:solidFill>
                  <a:prstClr val="black">
                    <a:lumMod val="75000"/>
                    <a:lumOff val="25000"/>
                  </a:prstClr>
                </a:solidFill>
              </a:rPr>
              <a:t/>
            </a:r>
            <a:br>
              <a:rPr lang="en-US">
                <a:solidFill>
                  <a:prstClr val="black">
                    <a:lumMod val="75000"/>
                    <a:lumOff val="25000"/>
                  </a:prstClr>
                </a:solidFill>
              </a:rPr>
            </a:br>
            <a:endParaRPr lang="uk-UA" sz="3600" b="1">
              <a:solidFill>
                <a:srgbClr val="FF0000"/>
              </a:solidFill>
            </a:endParaRPr>
          </a:p>
        </p:txBody>
      </p:sp>
      <p:graphicFrame>
        <p:nvGraphicFramePr>
          <p:cNvPr id="18" name="Table 17">
            <a:extLst>
              <a:ext uri="{FF2B5EF4-FFF2-40B4-BE49-F238E27FC236}">
                <a16:creationId xmlns:a16="http://schemas.microsoft.com/office/drawing/2014/main" xmlns="" id="{FDC7BE44-CDD1-50EA-94C6-7BDE73D66574}"/>
              </a:ext>
            </a:extLst>
          </p:cNvPr>
          <p:cNvGraphicFramePr>
            <a:graphicFrameLocks noGrp="1"/>
          </p:cNvGraphicFramePr>
          <p:nvPr>
            <p:extLst>
              <p:ext uri="{D42A27DB-BD31-4B8C-83A1-F6EECF244321}">
                <p14:modId xmlns:p14="http://schemas.microsoft.com/office/powerpoint/2010/main" val="2097200708"/>
              </p:ext>
            </p:extLst>
          </p:nvPr>
        </p:nvGraphicFramePr>
        <p:xfrm>
          <a:off x="377347" y="1637748"/>
          <a:ext cx="11449272" cy="5090160"/>
        </p:xfrm>
        <a:graphic>
          <a:graphicData uri="http://schemas.openxmlformats.org/drawingml/2006/table">
            <a:tbl>
              <a:tblPr firstRow="1" bandRow="1">
                <a:tableStyleId>{D7AC3CCA-C797-4891-BE02-D94E43425B78}</a:tableStyleId>
              </a:tblPr>
              <a:tblGrid>
                <a:gridCol w="3816424">
                  <a:extLst>
                    <a:ext uri="{9D8B030D-6E8A-4147-A177-3AD203B41FA5}">
                      <a16:colId xmlns:a16="http://schemas.microsoft.com/office/drawing/2014/main" xmlns="" val="2240166812"/>
                    </a:ext>
                  </a:extLst>
                </a:gridCol>
                <a:gridCol w="3816424">
                  <a:extLst>
                    <a:ext uri="{9D8B030D-6E8A-4147-A177-3AD203B41FA5}">
                      <a16:colId xmlns:a16="http://schemas.microsoft.com/office/drawing/2014/main" xmlns="" val="1692774464"/>
                    </a:ext>
                  </a:extLst>
                </a:gridCol>
                <a:gridCol w="3816424">
                  <a:extLst>
                    <a:ext uri="{9D8B030D-6E8A-4147-A177-3AD203B41FA5}">
                      <a16:colId xmlns:a16="http://schemas.microsoft.com/office/drawing/2014/main" xmlns="" val="3731433729"/>
                    </a:ext>
                  </a:extLst>
                </a:gridCol>
              </a:tblGrid>
              <a:tr h="506287">
                <a:tc>
                  <a:txBody>
                    <a:bodyPr/>
                    <a:lstStyle/>
                    <a:p>
                      <a:r>
                        <a:rPr lang="en-GB" sz="2800" dirty="0">
                          <a:solidFill>
                            <a:schemeClr val="accent2"/>
                          </a:solidFill>
                        </a:rPr>
                        <a:t>Number</a:t>
                      </a:r>
                      <a:endParaRPr lang="x-none" sz="2800">
                        <a:solidFill>
                          <a:schemeClr val="accent2"/>
                        </a:solidFill>
                      </a:endParaRPr>
                    </a:p>
                  </a:txBody>
                  <a:tcPr/>
                </a:tc>
                <a:tc>
                  <a:txBody>
                    <a:bodyPr/>
                    <a:lstStyle/>
                    <a:p>
                      <a:r>
                        <a:rPr lang="en-US" sz="2800">
                          <a:solidFill>
                            <a:schemeClr val="accent2"/>
                          </a:solidFill>
                        </a:rPr>
                        <a:t>Students</a:t>
                      </a:r>
                      <a:endParaRPr lang="x-none" sz="2800">
                        <a:solidFill>
                          <a:schemeClr val="accent2"/>
                        </a:solidFill>
                      </a:endParaRPr>
                    </a:p>
                  </a:txBody>
                  <a:tcPr/>
                </a:tc>
                <a:tc>
                  <a:txBody>
                    <a:bodyPr/>
                    <a:lstStyle/>
                    <a:p>
                      <a:r>
                        <a:rPr lang="en-US" sz="2800">
                          <a:solidFill>
                            <a:schemeClr val="accent2"/>
                          </a:solidFill>
                        </a:rPr>
                        <a:t>Test Score</a:t>
                      </a:r>
                      <a:endParaRPr lang="x-none" sz="2800">
                        <a:solidFill>
                          <a:schemeClr val="accent2"/>
                        </a:solidFill>
                      </a:endParaRPr>
                    </a:p>
                  </a:txBody>
                  <a:tcPr/>
                </a:tc>
                <a:extLst>
                  <a:ext uri="{0D108BD9-81ED-4DB2-BD59-A6C34878D82A}">
                    <a16:rowId xmlns:a16="http://schemas.microsoft.com/office/drawing/2014/main" xmlns="" val="3286353527"/>
                  </a:ext>
                </a:extLst>
              </a:tr>
              <a:tr h="446724">
                <a:tc>
                  <a:txBody>
                    <a:bodyPr/>
                    <a:lstStyle/>
                    <a:p>
                      <a:r>
                        <a:rPr lang="en-US" sz="2400">
                          <a:solidFill>
                            <a:schemeClr val="accent2"/>
                          </a:solidFill>
                        </a:rPr>
                        <a:t>1</a:t>
                      </a:r>
                      <a:endParaRPr lang="x-none" sz="2400">
                        <a:solidFill>
                          <a:schemeClr val="accent2"/>
                        </a:solidFill>
                      </a:endParaRPr>
                    </a:p>
                  </a:txBody>
                  <a:tcPr/>
                </a:tc>
                <a:tc>
                  <a:txBody>
                    <a:bodyPr/>
                    <a:lstStyle/>
                    <a:p>
                      <a:r>
                        <a:rPr lang="en-US" sz="2400" dirty="0">
                          <a:solidFill>
                            <a:schemeClr val="accent2"/>
                          </a:solidFill>
                        </a:rPr>
                        <a:t>Ali</a:t>
                      </a:r>
                      <a:endParaRPr lang="x-none" sz="2400">
                        <a:solidFill>
                          <a:schemeClr val="accent2"/>
                        </a:solidFill>
                      </a:endParaRPr>
                    </a:p>
                  </a:txBody>
                  <a:tcPr/>
                </a:tc>
                <a:tc>
                  <a:txBody>
                    <a:bodyPr/>
                    <a:lstStyle/>
                    <a:p>
                      <a:r>
                        <a:rPr lang="en-US" sz="2400" b="0" i="0" kern="1200">
                          <a:solidFill>
                            <a:schemeClr val="accent2"/>
                          </a:solidFill>
                          <a:effectLst/>
                          <a:latin typeface="+mn-lt"/>
                          <a:ea typeface="+mn-ea"/>
                          <a:cs typeface="+mn-cs"/>
                        </a:rPr>
                        <a:t>95</a:t>
                      </a:r>
                    </a:p>
                  </a:txBody>
                  <a:tcPr/>
                </a:tc>
                <a:extLst>
                  <a:ext uri="{0D108BD9-81ED-4DB2-BD59-A6C34878D82A}">
                    <a16:rowId xmlns:a16="http://schemas.microsoft.com/office/drawing/2014/main" xmlns="" val="1333334444"/>
                  </a:ext>
                </a:extLst>
              </a:tr>
              <a:tr h="446724">
                <a:tc>
                  <a:txBody>
                    <a:bodyPr/>
                    <a:lstStyle/>
                    <a:p>
                      <a:r>
                        <a:rPr lang="en-US" sz="2400" dirty="0">
                          <a:solidFill>
                            <a:schemeClr val="accent2"/>
                          </a:solidFill>
                        </a:rPr>
                        <a:t>2</a:t>
                      </a:r>
                      <a:endParaRPr lang="x-none" sz="2400">
                        <a:solidFill>
                          <a:schemeClr val="accent2"/>
                        </a:solidFill>
                      </a:endParaRPr>
                    </a:p>
                  </a:txBody>
                  <a:tcPr/>
                </a:tc>
                <a:tc>
                  <a:txBody>
                    <a:bodyPr/>
                    <a:lstStyle/>
                    <a:p>
                      <a:r>
                        <a:rPr lang="en-US" sz="2400" dirty="0" err="1">
                          <a:solidFill>
                            <a:schemeClr val="accent2"/>
                          </a:solidFill>
                        </a:rPr>
                        <a:t>Rahma</a:t>
                      </a:r>
                      <a:endParaRPr lang="x-none" sz="2400">
                        <a:solidFill>
                          <a:schemeClr val="accent2"/>
                        </a:solidFill>
                      </a:endParaRPr>
                    </a:p>
                  </a:txBody>
                  <a:tcPr/>
                </a:tc>
                <a:tc>
                  <a:txBody>
                    <a:bodyPr/>
                    <a:lstStyle/>
                    <a:p>
                      <a:r>
                        <a:rPr lang="en-US" sz="2400">
                          <a:solidFill>
                            <a:schemeClr val="accent2"/>
                          </a:solidFill>
                        </a:rPr>
                        <a:t>90</a:t>
                      </a:r>
                      <a:endParaRPr lang="x-none" sz="2400">
                        <a:solidFill>
                          <a:schemeClr val="accent2"/>
                        </a:solidFill>
                      </a:endParaRPr>
                    </a:p>
                  </a:txBody>
                  <a:tcPr/>
                </a:tc>
                <a:extLst>
                  <a:ext uri="{0D108BD9-81ED-4DB2-BD59-A6C34878D82A}">
                    <a16:rowId xmlns:a16="http://schemas.microsoft.com/office/drawing/2014/main" xmlns="" val="2117553675"/>
                  </a:ext>
                </a:extLst>
              </a:tr>
              <a:tr h="446724">
                <a:tc>
                  <a:txBody>
                    <a:bodyPr/>
                    <a:lstStyle/>
                    <a:p>
                      <a:r>
                        <a:rPr lang="en-US" sz="2400">
                          <a:solidFill>
                            <a:schemeClr val="accent2"/>
                          </a:solidFill>
                        </a:rPr>
                        <a:t>3</a:t>
                      </a:r>
                      <a:endParaRPr lang="x-none" sz="2400">
                        <a:solidFill>
                          <a:schemeClr val="accent2"/>
                        </a:solidFill>
                      </a:endParaRPr>
                    </a:p>
                  </a:txBody>
                  <a:tcPr/>
                </a:tc>
                <a:tc>
                  <a:txBody>
                    <a:bodyPr/>
                    <a:lstStyle/>
                    <a:p>
                      <a:r>
                        <a:rPr lang="en-US" sz="2400" dirty="0">
                          <a:solidFill>
                            <a:schemeClr val="accent2"/>
                          </a:solidFill>
                        </a:rPr>
                        <a:t>Mona</a:t>
                      </a:r>
                      <a:endParaRPr lang="x-none" sz="2400">
                        <a:solidFill>
                          <a:schemeClr val="accent2"/>
                        </a:solidFill>
                      </a:endParaRPr>
                    </a:p>
                  </a:txBody>
                  <a:tcPr/>
                </a:tc>
                <a:tc>
                  <a:txBody>
                    <a:bodyPr/>
                    <a:lstStyle/>
                    <a:p>
                      <a:r>
                        <a:rPr lang="en-US" sz="2400">
                          <a:solidFill>
                            <a:schemeClr val="accent2"/>
                          </a:solidFill>
                        </a:rPr>
                        <a:t>100</a:t>
                      </a:r>
                      <a:endParaRPr lang="x-none" sz="2400">
                        <a:solidFill>
                          <a:schemeClr val="accent2"/>
                        </a:solidFill>
                      </a:endParaRPr>
                    </a:p>
                  </a:txBody>
                  <a:tcPr/>
                </a:tc>
                <a:extLst>
                  <a:ext uri="{0D108BD9-81ED-4DB2-BD59-A6C34878D82A}">
                    <a16:rowId xmlns:a16="http://schemas.microsoft.com/office/drawing/2014/main" xmlns="" val="1164412818"/>
                  </a:ext>
                </a:extLst>
              </a:tr>
              <a:tr h="446724">
                <a:tc>
                  <a:txBody>
                    <a:bodyPr/>
                    <a:lstStyle/>
                    <a:p>
                      <a:r>
                        <a:rPr lang="en-US" sz="2400" dirty="0">
                          <a:solidFill>
                            <a:schemeClr val="accent2"/>
                          </a:solidFill>
                        </a:rPr>
                        <a:t>4</a:t>
                      </a:r>
                      <a:endParaRPr lang="x-none" sz="2400">
                        <a:solidFill>
                          <a:schemeClr val="accent2"/>
                        </a:solidFill>
                      </a:endParaRPr>
                    </a:p>
                  </a:txBody>
                  <a:tcPr/>
                </a:tc>
                <a:tc>
                  <a:txBody>
                    <a:bodyPr/>
                    <a:lstStyle/>
                    <a:p>
                      <a:r>
                        <a:rPr lang="en-US" sz="2400" dirty="0">
                          <a:solidFill>
                            <a:schemeClr val="accent2"/>
                          </a:solidFill>
                        </a:rPr>
                        <a:t>Sara</a:t>
                      </a:r>
                      <a:endParaRPr lang="x-none" sz="2400">
                        <a:solidFill>
                          <a:schemeClr val="accent2"/>
                        </a:solidFill>
                      </a:endParaRPr>
                    </a:p>
                  </a:txBody>
                  <a:tcPr/>
                </a:tc>
                <a:tc>
                  <a:txBody>
                    <a:bodyPr/>
                    <a:lstStyle/>
                    <a:p>
                      <a:r>
                        <a:rPr lang="en-US" sz="2400">
                          <a:solidFill>
                            <a:schemeClr val="accent2"/>
                          </a:solidFill>
                        </a:rPr>
                        <a:t>85</a:t>
                      </a:r>
                      <a:endParaRPr lang="x-none" sz="2400">
                        <a:solidFill>
                          <a:schemeClr val="accent2"/>
                        </a:solidFill>
                      </a:endParaRPr>
                    </a:p>
                  </a:txBody>
                  <a:tcPr/>
                </a:tc>
                <a:extLst>
                  <a:ext uri="{0D108BD9-81ED-4DB2-BD59-A6C34878D82A}">
                    <a16:rowId xmlns:a16="http://schemas.microsoft.com/office/drawing/2014/main" xmlns="" val="2053432836"/>
                  </a:ext>
                </a:extLst>
              </a:tr>
              <a:tr h="446724">
                <a:tc>
                  <a:txBody>
                    <a:bodyPr/>
                    <a:lstStyle/>
                    <a:p>
                      <a:r>
                        <a:rPr lang="en-US" sz="2400">
                          <a:solidFill>
                            <a:schemeClr val="accent2"/>
                          </a:solidFill>
                        </a:rPr>
                        <a:t>5</a:t>
                      </a:r>
                      <a:endParaRPr lang="x-none" sz="2400">
                        <a:solidFill>
                          <a:schemeClr val="accent2"/>
                        </a:solidFill>
                      </a:endParaRPr>
                    </a:p>
                  </a:txBody>
                  <a:tcPr/>
                </a:tc>
                <a:tc>
                  <a:txBody>
                    <a:bodyPr/>
                    <a:lstStyle/>
                    <a:p>
                      <a:r>
                        <a:rPr lang="en-US" sz="2400" dirty="0">
                          <a:solidFill>
                            <a:schemeClr val="accent2"/>
                          </a:solidFill>
                        </a:rPr>
                        <a:t>Ahmed</a:t>
                      </a:r>
                      <a:endParaRPr lang="x-none" sz="2400">
                        <a:solidFill>
                          <a:schemeClr val="accent2"/>
                        </a:solidFill>
                      </a:endParaRPr>
                    </a:p>
                  </a:txBody>
                  <a:tcPr/>
                </a:tc>
                <a:tc>
                  <a:txBody>
                    <a:bodyPr/>
                    <a:lstStyle/>
                    <a:p>
                      <a:r>
                        <a:rPr lang="en-US" sz="2400">
                          <a:solidFill>
                            <a:schemeClr val="accent2"/>
                          </a:solidFill>
                        </a:rPr>
                        <a:t>65</a:t>
                      </a:r>
                      <a:endParaRPr lang="x-none" sz="2400">
                        <a:solidFill>
                          <a:schemeClr val="accent2"/>
                        </a:solidFill>
                      </a:endParaRPr>
                    </a:p>
                  </a:txBody>
                  <a:tcPr/>
                </a:tc>
                <a:extLst>
                  <a:ext uri="{0D108BD9-81ED-4DB2-BD59-A6C34878D82A}">
                    <a16:rowId xmlns:a16="http://schemas.microsoft.com/office/drawing/2014/main" xmlns="" val="904971771"/>
                  </a:ext>
                </a:extLst>
              </a:tr>
              <a:tr h="446724">
                <a:tc>
                  <a:txBody>
                    <a:bodyPr/>
                    <a:lstStyle/>
                    <a:p>
                      <a:r>
                        <a:rPr lang="en-US" sz="2400">
                          <a:solidFill>
                            <a:schemeClr val="accent2"/>
                          </a:solidFill>
                        </a:rPr>
                        <a:t>6</a:t>
                      </a:r>
                      <a:endParaRPr lang="x-none" sz="2400">
                        <a:solidFill>
                          <a:schemeClr val="accent2"/>
                        </a:solidFill>
                      </a:endParaRPr>
                    </a:p>
                  </a:txBody>
                  <a:tcPr/>
                </a:tc>
                <a:tc>
                  <a:txBody>
                    <a:bodyPr/>
                    <a:lstStyle/>
                    <a:p>
                      <a:r>
                        <a:rPr lang="en-US" sz="2400" dirty="0" err="1">
                          <a:solidFill>
                            <a:schemeClr val="accent2"/>
                          </a:solidFill>
                        </a:rPr>
                        <a:t>Sameh</a:t>
                      </a:r>
                      <a:endParaRPr lang="x-none" sz="2400">
                        <a:solidFill>
                          <a:schemeClr val="accent2"/>
                        </a:solidFill>
                      </a:endParaRPr>
                    </a:p>
                  </a:txBody>
                  <a:tcPr/>
                </a:tc>
                <a:tc>
                  <a:txBody>
                    <a:bodyPr/>
                    <a:lstStyle/>
                    <a:p>
                      <a:r>
                        <a:rPr lang="en-US" sz="2400">
                          <a:solidFill>
                            <a:schemeClr val="accent2"/>
                          </a:solidFill>
                        </a:rPr>
                        <a:t>65</a:t>
                      </a:r>
                      <a:endParaRPr lang="x-none" sz="2400">
                        <a:solidFill>
                          <a:schemeClr val="accent2"/>
                        </a:solidFill>
                      </a:endParaRPr>
                    </a:p>
                  </a:txBody>
                  <a:tcPr/>
                </a:tc>
                <a:extLst>
                  <a:ext uri="{0D108BD9-81ED-4DB2-BD59-A6C34878D82A}">
                    <a16:rowId xmlns:a16="http://schemas.microsoft.com/office/drawing/2014/main" xmlns="" val="1929406976"/>
                  </a:ext>
                </a:extLst>
              </a:tr>
              <a:tr h="446724">
                <a:tc>
                  <a:txBody>
                    <a:bodyPr/>
                    <a:lstStyle/>
                    <a:p>
                      <a:r>
                        <a:rPr lang="en-US" sz="2400">
                          <a:solidFill>
                            <a:schemeClr val="accent2"/>
                          </a:solidFill>
                        </a:rPr>
                        <a:t>7</a:t>
                      </a:r>
                      <a:endParaRPr lang="x-none" sz="2400">
                        <a:solidFill>
                          <a:schemeClr val="accent2"/>
                        </a:solidFill>
                      </a:endParaRPr>
                    </a:p>
                  </a:txBody>
                  <a:tcPr/>
                </a:tc>
                <a:tc>
                  <a:txBody>
                    <a:bodyPr/>
                    <a:lstStyle/>
                    <a:p>
                      <a:r>
                        <a:rPr lang="en-US" sz="2400" dirty="0">
                          <a:solidFill>
                            <a:schemeClr val="accent2"/>
                          </a:solidFill>
                        </a:rPr>
                        <a:t>Ibrahim</a:t>
                      </a:r>
                      <a:endParaRPr lang="x-none" sz="2400">
                        <a:solidFill>
                          <a:schemeClr val="accent2"/>
                        </a:solidFill>
                      </a:endParaRPr>
                    </a:p>
                  </a:txBody>
                  <a:tcPr/>
                </a:tc>
                <a:tc>
                  <a:txBody>
                    <a:bodyPr/>
                    <a:lstStyle/>
                    <a:p>
                      <a:r>
                        <a:rPr lang="en-US" sz="2400">
                          <a:solidFill>
                            <a:schemeClr val="accent2"/>
                          </a:solidFill>
                        </a:rPr>
                        <a:t>70</a:t>
                      </a:r>
                      <a:endParaRPr lang="x-none" sz="2400">
                        <a:solidFill>
                          <a:schemeClr val="accent2"/>
                        </a:solidFill>
                      </a:endParaRPr>
                    </a:p>
                  </a:txBody>
                  <a:tcPr/>
                </a:tc>
                <a:extLst>
                  <a:ext uri="{0D108BD9-81ED-4DB2-BD59-A6C34878D82A}">
                    <a16:rowId xmlns:a16="http://schemas.microsoft.com/office/drawing/2014/main" xmlns="" val="3951772144"/>
                  </a:ext>
                </a:extLst>
              </a:tr>
              <a:tr h="446724">
                <a:tc>
                  <a:txBody>
                    <a:bodyPr/>
                    <a:lstStyle/>
                    <a:p>
                      <a:r>
                        <a:rPr lang="en-US" sz="2400">
                          <a:solidFill>
                            <a:schemeClr val="accent2"/>
                          </a:solidFill>
                        </a:rPr>
                        <a:t>8</a:t>
                      </a:r>
                      <a:endParaRPr lang="x-none" sz="2400">
                        <a:solidFill>
                          <a:schemeClr val="accent2"/>
                        </a:solidFill>
                      </a:endParaRPr>
                    </a:p>
                  </a:txBody>
                  <a:tcPr/>
                </a:tc>
                <a:tc>
                  <a:txBody>
                    <a:bodyPr/>
                    <a:lstStyle/>
                    <a:p>
                      <a:r>
                        <a:rPr lang="en-US" sz="2400" dirty="0" err="1">
                          <a:solidFill>
                            <a:schemeClr val="accent2"/>
                          </a:solidFill>
                        </a:rPr>
                        <a:t>Shimaa</a:t>
                      </a:r>
                      <a:endParaRPr lang="x-none" sz="2400">
                        <a:solidFill>
                          <a:schemeClr val="accent2"/>
                        </a:solidFill>
                      </a:endParaRPr>
                    </a:p>
                  </a:txBody>
                  <a:tcPr/>
                </a:tc>
                <a:tc>
                  <a:txBody>
                    <a:bodyPr/>
                    <a:lstStyle/>
                    <a:p>
                      <a:r>
                        <a:rPr lang="en-US" sz="2400">
                          <a:solidFill>
                            <a:schemeClr val="accent2"/>
                          </a:solidFill>
                        </a:rPr>
                        <a:t>75</a:t>
                      </a:r>
                      <a:endParaRPr lang="x-none" sz="2400">
                        <a:solidFill>
                          <a:schemeClr val="accent2"/>
                        </a:solidFill>
                      </a:endParaRPr>
                    </a:p>
                  </a:txBody>
                  <a:tcPr/>
                </a:tc>
                <a:extLst>
                  <a:ext uri="{0D108BD9-81ED-4DB2-BD59-A6C34878D82A}">
                    <a16:rowId xmlns:a16="http://schemas.microsoft.com/office/drawing/2014/main" xmlns="" val="2540730192"/>
                  </a:ext>
                </a:extLst>
              </a:tr>
              <a:tr h="446724">
                <a:tc>
                  <a:txBody>
                    <a:bodyPr/>
                    <a:lstStyle/>
                    <a:p>
                      <a:r>
                        <a:rPr lang="en-US" sz="2400">
                          <a:solidFill>
                            <a:schemeClr val="accent2"/>
                          </a:solidFill>
                        </a:rPr>
                        <a:t>9</a:t>
                      </a:r>
                      <a:endParaRPr lang="x-none" sz="2400">
                        <a:solidFill>
                          <a:schemeClr val="accent2"/>
                        </a:solidFill>
                      </a:endParaRPr>
                    </a:p>
                  </a:txBody>
                  <a:tcPr/>
                </a:tc>
                <a:tc>
                  <a:txBody>
                    <a:bodyPr/>
                    <a:lstStyle/>
                    <a:p>
                      <a:r>
                        <a:rPr lang="en-US" sz="2400" dirty="0">
                          <a:solidFill>
                            <a:schemeClr val="accent2"/>
                          </a:solidFill>
                        </a:rPr>
                        <a:t>Noor</a:t>
                      </a:r>
                      <a:endParaRPr lang="x-none" sz="2400">
                        <a:solidFill>
                          <a:schemeClr val="accent2"/>
                        </a:solidFill>
                      </a:endParaRPr>
                    </a:p>
                  </a:txBody>
                  <a:tcPr/>
                </a:tc>
                <a:tc>
                  <a:txBody>
                    <a:bodyPr/>
                    <a:lstStyle/>
                    <a:p>
                      <a:r>
                        <a:rPr lang="en-US" sz="2400">
                          <a:solidFill>
                            <a:schemeClr val="accent2"/>
                          </a:solidFill>
                        </a:rPr>
                        <a:t>80</a:t>
                      </a:r>
                      <a:endParaRPr lang="x-none" sz="2400">
                        <a:solidFill>
                          <a:schemeClr val="accent2"/>
                        </a:solidFill>
                      </a:endParaRPr>
                    </a:p>
                  </a:txBody>
                  <a:tcPr/>
                </a:tc>
                <a:extLst>
                  <a:ext uri="{0D108BD9-81ED-4DB2-BD59-A6C34878D82A}">
                    <a16:rowId xmlns:a16="http://schemas.microsoft.com/office/drawing/2014/main" xmlns="" val="1022146992"/>
                  </a:ext>
                </a:extLst>
              </a:tr>
              <a:tr h="446724">
                <a:tc>
                  <a:txBody>
                    <a:bodyPr/>
                    <a:lstStyle/>
                    <a:p>
                      <a:r>
                        <a:rPr lang="en-US" sz="2400">
                          <a:solidFill>
                            <a:schemeClr val="accent2"/>
                          </a:solidFill>
                        </a:rPr>
                        <a:t>10</a:t>
                      </a:r>
                      <a:endParaRPr lang="x-none" sz="2400">
                        <a:solidFill>
                          <a:schemeClr val="accent2"/>
                        </a:solidFill>
                      </a:endParaRPr>
                    </a:p>
                  </a:txBody>
                  <a:tcPr/>
                </a:tc>
                <a:tc>
                  <a:txBody>
                    <a:bodyPr/>
                    <a:lstStyle/>
                    <a:p>
                      <a:r>
                        <a:rPr lang="en-US" sz="2400" dirty="0" err="1">
                          <a:solidFill>
                            <a:schemeClr val="accent2"/>
                          </a:solidFill>
                        </a:rPr>
                        <a:t>Sherief</a:t>
                      </a:r>
                      <a:endParaRPr lang="x-none" sz="2400">
                        <a:solidFill>
                          <a:schemeClr val="accent2"/>
                        </a:solidFill>
                      </a:endParaRPr>
                    </a:p>
                  </a:txBody>
                  <a:tcPr/>
                </a:tc>
                <a:tc>
                  <a:txBody>
                    <a:bodyPr/>
                    <a:lstStyle/>
                    <a:p>
                      <a:r>
                        <a:rPr lang="en-US" sz="2400" dirty="0">
                          <a:solidFill>
                            <a:schemeClr val="accent2"/>
                          </a:solidFill>
                        </a:rPr>
                        <a:t>85</a:t>
                      </a:r>
                      <a:endParaRPr lang="x-none" sz="2400">
                        <a:solidFill>
                          <a:schemeClr val="accent2"/>
                        </a:solidFill>
                      </a:endParaRPr>
                    </a:p>
                  </a:txBody>
                  <a:tcPr/>
                </a:tc>
                <a:extLst>
                  <a:ext uri="{0D108BD9-81ED-4DB2-BD59-A6C34878D82A}">
                    <a16:rowId xmlns:a16="http://schemas.microsoft.com/office/drawing/2014/main" xmlns="" val="4104171100"/>
                  </a:ext>
                </a:extLst>
              </a:tr>
            </a:tbl>
          </a:graphicData>
        </a:graphic>
      </p:graphicFrame>
      <p:graphicFrame>
        <p:nvGraphicFramePr>
          <p:cNvPr id="20" name="Diagram 19">
            <a:extLst>
              <a:ext uri="{FF2B5EF4-FFF2-40B4-BE49-F238E27FC236}">
                <a16:creationId xmlns:a16="http://schemas.microsoft.com/office/drawing/2014/main" xmlns="" id="{4DBA41F5-2BF2-FFFF-EAD1-93056C2B6A7F}"/>
              </a:ext>
            </a:extLst>
          </p:cNvPr>
          <p:cNvGraphicFramePr/>
          <p:nvPr>
            <p:extLst>
              <p:ext uri="{D42A27DB-BD31-4B8C-83A1-F6EECF244321}">
                <p14:modId xmlns:p14="http://schemas.microsoft.com/office/powerpoint/2010/main" val="264179688"/>
              </p:ext>
            </p:extLst>
          </p:nvPr>
        </p:nvGraphicFramePr>
        <p:xfrm>
          <a:off x="407368" y="899429"/>
          <a:ext cx="11449272" cy="58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52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7368" y="1"/>
            <a:ext cx="11449272" cy="836712"/>
          </a:xfrm>
        </p:spPr>
        <p:txBody>
          <a:bodyPr/>
          <a:lstStyle/>
          <a:p>
            <a:pPr algn="ctr"/>
            <a:r>
              <a:rPr lang="en-US" sz="3600" b="1">
                <a:solidFill>
                  <a:srgbClr val="FF0000"/>
                </a:solidFill>
                <a:latin typeface="Times New Roman"/>
              </a:rPr>
              <a:t>Steps of  Item Analysis.Cont.,</a:t>
            </a:r>
            <a:endParaRPr lang="uk-UA" sz="4800" b="1"/>
          </a:p>
        </p:txBody>
      </p:sp>
      <p:graphicFrame>
        <p:nvGraphicFramePr>
          <p:cNvPr id="3" name="Diagram 2">
            <a:extLst>
              <a:ext uri="{FF2B5EF4-FFF2-40B4-BE49-F238E27FC236}">
                <a16:creationId xmlns:a16="http://schemas.microsoft.com/office/drawing/2014/main" xmlns="" id="{84B14B13-76AF-4630-F94D-63457B61435D}"/>
              </a:ext>
            </a:extLst>
          </p:cNvPr>
          <p:cNvGraphicFramePr/>
          <p:nvPr>
            <p:extLst>
              <p:ext uri="{D42A27DB-BD31-4B8C-83A1-F6EECF244321}">
                <p14:modId xmlns:p14="http://schemas.microsoft.com/office/powerpoint/2010/main" val="1522367248"/>
              </p:ext>
            </p:extLst>
          </p:nvPr>
        </p:nvGraphicFramePr>
        <p:xfrm>
          <a:off x="407368" y="981075"/>
          <a:ext cx="11449272" cy="50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a:extLst>
              <a:ext uri="{FF2B5EF4-FFF2-40B4-BE49-F238E27FC236}">
                <a16:creationId xmlns:a16="http://schemas.microsoft.com/office/drawing/2014/main" xmlns="" id="{ECCB7890-7345-264D-BA97-9EA5B1CB101A}"/>
              </a:ext>
            </a:extLst>
          </p:cNvPr>
          <p:cNvGraphicFramePr>
            <a:graphicFrameLocks noGrp="1"/>
          </p:cNvGraphicFramePr>
          <p:nvPr>
            <p:extLst>
              <p:ext uri="{D42A27DB-BD31-4B8C-83A1-F6EECF244321}">
                <p14:modId xmlns:p14="http://schemas.microsoft.com/office/powerpoint/2010/main" val="2909469400"/>
              </p:ext>
            </p:extLst>
          </p:nvPr>
        </p:nvGraphicFramePr>
        <p:xfrm>
          <a:off x="194873" y="1402080"/>
          <a:ext cx="11736720" cy="5455920"/>
        </p:xfrm>
        <a:graphic>
          <a:graphicData uri="http://schemas.openxmlformats.org/drawingml/2006/table">
            <a:tbl>
              <a:tblPr>
                <a:tableStyleId>{D7AC3CCA-C797-4891-BE02-D94E43425B78}</a:tableStyleId>
              </a:tblPr>
              <a:tblGrid>
                <a:gridCol w="4103872">
                  <a:extLst>
                    <a:ext uri="{9D8B030D-6E8A-4147-A177-3AD203B41FA5}">
                      <a16:colId xmlns:a16="http://schemas.microsoft.com/office/drawing/2014/main" xmlns="" val="2181725170"/>
                    </a:ext>
                  </a:extLst>
                </a:gridCol>
                <a:gridCol w="3816424">
                  <a:extLst>
                    <a:ext uri="{9D8B030D-6E8A-4147-A177-3AD203B41FA5}">
                      <a16:colId xmlns:a16="http://schemas.microsoft.com/office/drawing/2014/main" xmlns="" val="1879886113"/>
                    </a:ext>
                  </a:extLst>
                </a:gridCol>
                <a:gridCol w="3816424">
                  <a:extLst>
                    <a:ext uri="{9D8B030D-6E8A-4147-A177-3AD203B41FA5}">
                      <a16:colId xmlns:a16="http://schemas.microsoft.com/office/drawing/2014/main" xmlns="" val="2941710916"/>
                    </a:ext>
                  </a:extLst>
                </a:gridCol>
              </a:tblGrid>
              <a:tr h="444739">
                <a:tc>
                  <a:txBody>
                    <a:bodyPr/>
                    <a:lstStyle/>
                    <a:p>
                      <a:pPr fontAlgn="b"/>
                      <a:r>
                        <a:rPr lang="en-GB" sz="2400" b="1">
                          <a:solidFill>
                            <a:schemeClr val="accent2"/>
                          </a:solidFill>
                          <a:effectLst/>
                        </a:rPr>
                        <a:t>Number</a:t>
                      </a:r>
                    </a:p>
                  </a:txBody>
                  <a:tcPr anchor="b"/>
                </a:tc>
                <a:tc>
                  <a:txBody>
                    <a:bodyPr/>
                    <a:lstStyle/>
                    <a:p>
                      <a:r>
                        <a:rPr lang="en-US" sz="2800">
                          <a:solidFill>
                            <a:schemeClr val="accent2"/>
                          </a:solidFill>
                        </a:rPr>
                        <a:t>Students</a:t>
                      </a:r>
                      <a:endParaRPr lang="x-none" sz="2800">
                        <a:solidFill>
                          <a:schemeClr val="accent2"/>
                        </a:solidFill>
                      </a:endParaRPr>
                    </a:p>
                  </a:txBody>
                  <a:tcPr/>
                </a:tc>
                <a:tc>
                  <a:txBody>
                    <a:bodyPr/>
                    <a:lstStyle/>
                    <a:p>
                      <a:pPr fontAlgn="b"/>
                      <a:r>
                        <a:rPr lang="en-GB" sz="2400" b="1">
                          <a:solidFill>
                            <a:schemeClr val="accent2"/>
                          </a:solidFill>
                          <a:effectLst/>
                        </a:rPr>
                        <a:t>Test Score</a:t>
                      </a:r>
                    </a:p>
                  </a:txBody>
                  <a:tcPr anchor="b"/>
                </a:tc>
                <a:extLst>
                  <a:ext uri="{0D108BD9-81ED-4DB2-BD59-A6C34878D82A}">
                    <a16:rowId xmlns:a16="http://schemas.microsoft.com/office/drawing/2014/main" xmlns="" val="261433722"/>
                  </a:ext>
                </a:extLst>
              </a:tr>
              <a:tr h="444739">
                <a:tc>
                  <a:txBody>
                    <a:bodyPr/>
                    <a:lstStyle/>
                    <a:p>
                      <a:pPr fontAlgn="base"/>
                      <a:r>
                        <a:rPr lang="x-none" sz="2400">
                          <a:solidFill>
                            <a:srgbClr val="C00000"/>
                          </a:solidFill>
                          <a:effectLst/>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83C6"/>
                          </a:solidFill>
                          <a:effectLst/>
                          <a:uLnTx/>
                          <a:uFillTx/>
                          <a:latin typeface="+mn-lt"/>
                          <a:ea typeface="+mn-ea"/>
                          <a:cs typeface="+mn-cs"/>
                        </a:rPr>
                        <a:t>Mona</a:t>
                      </a:r>
                      <a:endParaRPr kumimoji="0" lang="x-none" sz="2400" b="0" i="0" u="none" strike="noStrike" kern="1200" cap="none" spc="0" normalizeH="0" baseline="0" noProof="0">
                        <a:ln>
                          <a:noFill/>
                        </a:ln>
                        <a:solidFill>
                          <a:srgbClr val="2683C6"/>
                        </a:solidFill>
                        <a:effectLst/>
                        <a:uLnTx/>
                        <a:uFillTx/>
                        <a:latin typeface="+mn-lt"/>
                        <a:ea typeface="+mn-ea"/>
                        <a:cs typeface="+mn-cs"/>
                      </a:endParaRPr>
                    </a:p>
                    <a:p>
                      <a:endParaRPr lang="x-none" sz="2400">
                        <a:solidFill>
                          <a:schemeClr val="accent2"/>
                        </a:solidFill>
                      </a:endParaRPr>
                    </a:p>
                  </a:txBody>
                  <a:tcPr/>
                </a:tc>
                <a:tc>
                  <a:txBody>
                    <a:bodyPr/>
                    <a:lstStyle/>
                    <a:p>
                      <a:pPr fontAlgn="base"/>
                      <a:r>
                        <a:rPr lang="x-none" sz="2400">
                          <a:solidFill>
                            <a:srgbClr val="C00000"/>
                          </a:solidFill>
                          <a:effectLst/>
                        </a:rPr>
                        <a:t>100</a:t>
                      </a:r>
                    </a:p>
                  </a:txBody>
                  <a:tcPr anchor="ctr"/>
                </a:tc>
                <a:extLst>
                  <a:ext uri="{0D108BD9-81ED-4DB2-BD59-A6C34878D82A}">
                    <a16:rowId xmlns:a16="http://schemas.microsoft.com/office/drawing/2014/main" xmlns="" val="1579482215"/>
                  </a:ext>
                </a:extLst>
              </a:tr>
              <a:tr h="444739">
                <a:tc>
                  <a:txBody>
                    <a:bodyPr/>
                    <a:lstStyle/>
                    <a:p>
                      <a:pPr fontAlgn="base"/>
                      <a:r>
                        <a:rPr lang="x-none" sz="2400">
                          <a:solidFill>
                            <a:srgbClr val="C00000"/>
                          </a:solidFill>
                          <a:effectLst/>
                        </a:rPr>
                        <a:t>1</a:t>
                      </a:r>
                    </a:p>
                  </a:txBody>
                  <a:tcPr anchor="ctr"/>
                </a:tc>
                <a:tc>
                  <a:txBody>
                    <a:bodyPr/>
                    <a:lstStyle/>
                    <a:p>
                      <a:r>
                        <a:rPr lang="en-US" sz="2400">
                          <a:solidFill>
                            <a:schemeClr val="accent2"/>
                          </a:solidFill>
                        </a:rPr>
                        <a:t>Ali</a:t>
                      </a:r>
                      <a:endParaRPr lang="x-none" sz="2400">
                        <a:solidFill>
                          <a:schemeClr val="accent2"/>
                        </a:solidFill>
                      </a:endParaRPr>
                    </a:p>
                  </a:txBody>
                  <a:tcPr/>
                </a:tc>
                <a:tc>
                  <a:txBody>
                    <a:bodyPr/>
                    <a:lstStyle/>
                    <a:p>
                      <a:pPr fontAlgn="base"/>
                      <a:r>
                        <a:rPr lang="x-none" sz="2400">
                          <a:solidFill>
                            <a:srgbClr val="C00000"/>
                          </a:solidFill>
                          <a:effectLst/>
                        </a:rPr>
                        <a:t>95</a:t>
                      </a:r>
                    </a:p>
                  </a:txBody>
                  <a:tcPr anchor="ctr"/>
                </a:tc>
                <a:extLst>
                  <a:ext uri="{0D108BD9-81ED-4DB2-BD59-A6C34878D82A}">
                    <a16:rowId xmlns:a16="http://schemas.microsoft.com/office/drawing/2014/main" xmlns="" val="405346513"/>
                  </a:ext>
                </a:extLst>
              </a:tr>
              <a:tr h="444739">
                <a:tc>
                  <a:txBody>
                    <a:bodyPr/>
                    <a:lstStyle/>
                    <a:p>
                      <a:pPr fontAlgn="base"/>
                      <a:r>
                        <a:rPr lang="x-none" sz="2400">
                          <a:solidFill>
                            <a:srgbClr val="C00000"/>
                          </a:solidFill>
                          <a:effectLst/>
                        </a:rPr>
                        <a:t>2</a:t>
                      </a:r>
                    </a:p>
                  </a:txBody>
                  <a:tcPr anchor="ctr"/>
                </a:tc>
                <a:tc>
                  <a:txBody>
                    <a:bodyPr/>
                    <a:lstStyle/>
                    <a:p>
                      <a:r>
                        <a:rPr lang="en-US" sz="2400" err="1">
                          <a:solidFill>
                            <a:schemeClr val="accent2"/>
                          </a:solidFill>
                        </a:rPr>
                        <a:t>Rahma</a:t>
                      </a:r>
                      <a:endParaRPr lang="x-none" sz="2400">
                        <a:solidFill>
                          <a:schemeClr val="accent2"/>
                        </a:solidFill>
                      </a:endParaRPr>
                    </a:p>
                  </a:txBody>
                  <a:tcPr/>
                </a:tc>
                <a:tc>
                  <a:txBody>
                    <a:bodyPr/>
                    <a:lstStyle/>
                    <a:p>
                      <a:pPr fontAlgn="base"/>
                      <a:r>
                        <a:rPr lang="x-none" sz="2400">
                          <a:solidFill>
                            <a:srgbClr val="C00000"/>
                          </a:solidFill>
                          <a:effectLst/>
                        </a:rPr>
                        <a:t>90</a:t>
                      </a:r>
                    </a:p>
                  </a:txBody>
                  <a:tcPr anchor="ctr"/>
                </a:tc>
                <a:extLst>
                  <a:ext uri="{0D108BD9-81ED-4DB2-BD59-A6C34878D82A}">
                    <a16:rowId xmlns:a16="http://schemas.microsoft.com/office/drawing/2014/main" xmlns="" val="4139303702"/>
                  </a:ext>
                </a:extLst>
              </a:tr>
              <a:tr h="444739">
                <a:tc>
                  <a:txBody>
                    <a:bodyPr/>
                    <a:lstStyle/>
                    <a:p>
                      <a:pPr fontAlgn="base"/>
                      <a:r>
                        <a:rPr lang="en-GB" sz="2400">
                          <a:solidFill>
                            <a:srgbClr val="C00000"/>
                          </a:solidFill>
                          <a:effectLst/>
                        </a:rPr>
                        <a:t>4</a:t>
                      </a:r>
                      <a:endParaRPr lang="x-none" sz="2400">
                        <a:solidFill>
                          <a:srgbClr val="C00000"/>
                        </a:solidFill>
                        <a:effectLst/>
                      </a:endParaRPr>
                    </a:p>
                  </a:txBody>
                  <a:tcPr anchor="ctr"/>
                </a:tc>
                <a:tc>
                  <a:txBody>
                    <a:bodyPr/>
                    <a:lstStyle/>
                    <a:p>
                      <a:r>
                        <a:rPr lang="en-US" sz="2400">
                          <a:solidFill>
                            <a:schemeClr val="accent2"/>
                          </a:solidFill>
                        </a:rPr>
                        <a:t>Sara</a:t>
                      </a:r>
                      <a:endParaRPr lang="x-none" sz="2400">
                        <a:solidFill>
                          <a:schemeClr val="accent2"/>
                        </a:solidFill>
                      </a:endParaRPr>
                    </a:p>
                  </a:txBody>
                  <a:tcPr/>
                </a:tc>
                <a:tc>
                  <a:txBody>
                    <a:bodyPr/>
                    <a:lstStyle/>
                    <a:p>
                      <a:pPr fontAlgn="base"/>
                      <a:r>
                        <a:rPr lang="en-GB" sz="2400">
                          <a:solidFill>
                            <a:srgbClr val="C00000"/>
                          </a:solidFill>
                          <a:effectLst/>
                        </a:rPr>
                        <a:t>85</a:t>
                      </a:r>
                      <a:endParaRPr lang="x-none" sz="2400">
                        <a:solidFill>
                          <a:srgbClr val="C00000"/>
                        </a:solidFill>
                        <a:effectLst/>
                      </a:endParaRPr>
                    </a:p>
                  </a:txBody>
                  <a:tcPr anchor="ctr"/>
                </a:tc>
                <a:extLst>
                  <a:ext uri="{0D108BD9-81ED-4DB2-BD59-A6C34878D82A}">
                    <a16:rowId xmlns:a16="http://schemas.microsoft.com/office/drawing/2014/main" xmlns="" val="324887966"/>
                  </a:ext>
                </a:extLst>
              </a:tr>
              <a:tr h="444739">
                <a:tc>
                  <a:txBody>
                    <a:bodyPr/>
                    <a:lstStyle/>
                    <a:p>
                      <a:pPr fontAlgn="base"/>
                      <a:r>
                        <a:rPr lang="x-none" sz="2400">
                          <a:solidFill>
                            <a:srgbClr val="C00000"/>
                          </a:solidFill>
                          <a:effectLst/>
                        </a:rPr>
                        <a:t>10</a:t>
                      </a:r>
                    </a:p>
                  </a:txBody>
                  <a:tcPr anchor="ctr"/>
                </a:tc>
                <a:tc>
                  <a:txBody>
                    <a:bodyPr/>
                    <a:lstStyle/>
                    <a:p>
                      <a:r>
                        <a:rPr lang="en-US" sz="2400" err="1">
                          <a:solidFill>
                            <a:schemeClr val="accent2"/>
                          </a:solidFill>
                        </a:rPr>
                        <a:t>sherief</a:t>
                      </a:r>
                      <a:endParaRPr lang="x-none" sz="2400">
                        <a:solidFill>
                          <a:schemeClr val="accent2"/>
                        </a:solidFill>
                      </a:endParaRPr>
                    </a:p>
                  </a:txBody>
                  <a:tcPr/>
                </a:tc>
                <a:tc>
                  <a:txBody>
                    <a:bodyPr/>
                    <a:lstStyle/>
                    <a:p>
                      <a:pPr fontAlgn="base"/>
                      <a:r>
                        <a:rPr lang="x-none" sz="2400">
                          <a:solidFill>
                            <a:srgbClr val="C00000"/>
                          </a:solidFill>
                          <a:effectLst/>
                        </a:rPr>
                        <a:t>85</a:t>
                      </a:r>
                    </a:p>
                  </a:txBody>
                  <a:tcPr anchor="ctr"/>
                </a:tc>
                <a:extLst>
                  <a:ext uri="{0D108BD9-81ED-4DB2-BD59-A6C34878D82A}">
                    <a16:rowId xmlns:a16="http://schemas.microsoft.com/office/drawing/2014/main" xmlns="" val="3048194107"/>
                  </a:ext>
                </a:extLst>
              </a:tr>
              <a:tr h="444739">
                <a:tc>
                  <a:txBody>
                    <a:bodyPr/>
                    <a:lstStyle/>
                    <a:p>
                      <a:pPr fontAlgn="base"/>
                      <a:r>
                        <a:rPr lang="en-GB" sz="2400">
                          <a:solidFill>
                            <a:srgbClr val="C00000"/>
                          </a:solidFill>
                          <a:effectLst/>
                        </a:rPr>
                        <a:t>9</a:t>
                      </a:r>
                      <a:endParaRPr lang="x-none" sz="2400">
                        <a:solidFill>
                          <a:srgbClr val="C00000"/>
                        </a:solidFill>
                        <a:effectLst/>
                      </a:endParaRPr>
                    </a:p>
                  </a:txBody>
                  <a:tcPr anchor="ctr"/>
                </a:tc>
                <a:tc>
                  <a:txBody>
                    <a:bodyPr/>
                    <a:lstStyle/>
                    <a:p>
                      <a:r>
                        <a:rPr lang="en-US" sz="2400">
                          <a:solidFill>
                            <a:schemeClr val="accent2"/>
                          </a:solidFill>
                        </a:rPr>
                        <a:t>Noor</a:t>
                      </a:r>
                      <a:endParaRPr lang="x-none" sz="2400">
                        <a:solidFill>
                          <a:schemeClr val="accent2"/>
                        </a:solidFill>
                      </a:endParaRPr>
                    </a:p>
                  </a:txBody>
                  <a:tcPr/>
                </a:tc>
                <a:tc>
                  <a:txBody>
                    <a:bodyPr/>
                    <a:lstStyle/>
                    <a:p>
                      <a:pPr fontAlgn="base"/>
                      <a:r>
                        <a:rPr lang="en-GB" sz="2400">
                          <a:solidFill>
                            <a:srgbClr val="C00000"/>
                          </a:solidFill>
                          <a:effectLst/>
                        </a:rPr>
                        <a:t>80</a:t>
                      </a:r>
                      <a:endParaRPr lang="x-none" sz="2400">
                        <a:solidFill>
                          <a:srgbClr val="C00000"/>
                        </a:solidFill>
                        <a:effectLst/>
                      </a:endParaRPr>
                    </a:p>
                  </a:txBody>
                  <a:tcPr anchor="ctr"/>
                </a:tc>
                <a:extLst>
                  <a:ext uri="{0D108BD9-81ED-4DB2-BD59-A6C34878D82A}">
                    <a16:rowId xmlns:a16="http://schemas.microsoft.com/office/drawing/2014/main" xmlns="" val="1971343180"/>
                  </a:ext>
                </a:extLst>
              </a:tr>
              <a:tr h="444739">
                <a:tc>
                  <a:txBody>
                    <a:bodyPr/>
                    <a:lstStyle/>
                    <a:p>
                      <a:pPr fontAlgn="base"/>
                      <a:r>
                        <a:rPr lang="x-none" sz="2400">
                          <a:solidFill>
                            <a:srgbClr val="C00000"/>
                          </a:solidFill>
                          <a:effectLst/>
                        </a:rPr>
                        <a:t>8</a:t>
                      </a:r>
                    </a:p>
                  </a:txBody>
                  <a:tcPr anchor="ctr"/>
                </a:tc>
                <a:tc>
                  <a:txBody>
                    <a:bodyPr/>
                    <a:lstStyle/>
                    <a:p>
                      <a:r>
                        <a:rPr lang="en-US" sz="2400" err="1">
                          <a:solidFill>
                            <a:schemeClr val="accent2"/>
                          </a:solidFill>
                        </a:rPr>
                        <a:t>Shimaa</a:t>
                      </a:r>
                      <a:endParaRPr lang="x-none" sz="2400">
                        <a:solidFill>
                          <a:schemeClr val="accent2"/>
                        </a:solidFill>
                      </a:endParaRPr>
                    </a:p>
                  </a:txBody>
                  <a:tcPr/>
                </a:tc>
                <a:tc>
                  <a:txBody>
                    <a:bodyPr/>
                    <a:lstStyle/>
                    <a:p>
                      <a:pPr fontAlgn="base"/>
                      <a:r>
                        <a:rPr lang="x-none" sz="2400">
                          <a:solidFill>
                            <a:srgbClr val="C00000"/>
                          </a:solidFill>
                          <a:effectLst/>
                        </a:rPr>
                        <a:t>75</a:t>
                      </a:r>
                    </a:p>
                  </a:txBody>
                  <a:tcPr anchor="ctr"/>
                </a:tc>
                <a:extLst>
                  <a:ext uri="{0D108BD9-81ED-4DB2-BD59-A6C34878D82A}">
                    <a16:rowId xmlns:a16="http://schemas.microsoft.com/office/drawing/2014/main" xmlns="" val="3240271295"/>
                  </a:ext>
                </a:extLst>
              </a:tr>
              <a:tr h="444739">
                <a:tc>
                  <a:txBody>
                    <a:bodyPr/>
                    <a:lstStyle/>
                    <a:p>
                      <a:pPr fontAlgn="base"/>
                      <a:r>
                        <a:rPr lang="x-none" sz="2400">
                          <a:solidFill>
                            <a:srgbClr val="C00000"/>
                          </a:solidFill>
                          <a:effectLst/>
                        </a:rPr>
                        <a:t>7</a:t>
                      </a:r>
                    </a:p>
                  </a:txBody>
                  <a:tcPr anchor="ctr"/>
                </a:tc>
                <a:tc>
                  <a:txBody>
                    <a:bodyPr/>
                    <a:lstStyle/>
                    <a:p>
                      <a:r>
                        <a:rPr lang="en-US" sz="2400">
                          <a:solidFill>
                            <a:schemeClr val="accent2"/>
                          </a:solidFill>
                        </a:rPr>
                        <a:t>Ibrahim</a:t>
                      </a:r>
                      <a:endParaRPr lang="x-none" sz="2400">
                        <a:solidFill>
                          <a:schemeClr val="accent2"/>
                        </a:solidFill>
                      </a:endParaRPr>
                    </a:p>
                  </a:txBody>
                  <a:tcPr/>
                </a:tc>
                <a:tc>
                  <a:txBody>
                    <a:bodyPr/>
                    <a:lstStyle/>
                    <a:p>
                      <a:pPr fontAlgn="base"/>
                      <a:r>
                        <a:rPr lang="x-none" sz="2400">
                          <a:solidFill>
                            <a:srgbClr val="C00000"/>
                          </a:solidFill>
                          <a:effectLst/>
                        </a:rPr>
                        <a:t>70</a:t>
                      </a:r>
                    </a:p>
                  </a:txBody>
                  <a:tcPr anchor="ctr"/>
                </a:tc>
                <a:extLst>
                  <a:ext uri="{0D108BD9-81ED-4DB2-BD59-A6C34878D82A}">
                    <a16:rowId xmlns:a16="http://schemas.microsoft.com/office/drawing/2014/main" xmlns="" val="129984755"/>
                  </a:ext>
                </a:extLst>
              </a:tr>
              <a:tr h="444739">
                <a:tc>
                  <a:txBody>
                    <a:bodyPr/>
                    <a:lstStyle/>
                    <a:p>
                      <a:pPr fontAlgn="base"/>
                      <a:r>
                        <a:rPr lang="x-none" sz="2400">
                          <a:solidFill>
                            <a:srgbClr val="C00000"/>
                          </a:solidFill>
                          <a:effectLst/>
                        </a:rPr>
                        <a:t>6</a:t>
                      </a:r>
                    </a:p>
                  </a:txBody>
                  <a:tcPr anchor="ctr"/>
                </a:tc>
                <a:tc>
                  <a:txBody>
                    <a:bodyPr/>
                    <a:lstStyle/>
                    <a:p>
                      <a:r>
                        <a:rPr lang="en-US" sz="2400" err="1">
                          <a:solidFill>
                            <a:schemeClr val="accent2"/>
                          </a:solidFill>
                        </a:rPr>
                        <a:t>Sameh</a:t>
                      </a:r>
                      <a:endParaRPr lang="x-none" sz="2400">
                        <a:solidFill>
                          <a:schemeClr val="accent2"/>
                        </a:solidFill>
                      </a:endParaRPr>
                    </a:p>
                  </a:txBody>
                  <a:tcPr/>
                </a:tc>
                <a:tc>
                  <a:txBody>
                    <a:bodyPr/>
                    <a:lstStyle/>
                    <a:p>
                      <a:pPr fontAlgn="base"/>
                      <a:r>
                        <a:rPr lang="x-none" sz="2400">
                          <a:solidFill>
                            <a:srgbClr val="C00000"/>
                          </a:solidFill>
                          <a:effectLst/>
                        </a:rPr>
                        <a:t>65</a:t>
                      </a:r>
                    </a:p>
                  </a:txBody>
                  <a:tcPr anchor="ctr"/>
                </a:tc>
                <a:extLst>
                  <a:ext uri="{0D108BD9-81ED-4DB2-BD59-A6C34878D82A}">
                    <a16:rowId xmlns:a16="http://schemas.microsoft.com/office/drawing/2014/main" xmlns="" val="1187297424"/>
                  </a:ext>
                </a:extLst>
              </a:tr>
              <a:tr h="444739">
                <a:tc>
                  <a:txBody>
                    <a:bodyPr/>
                    <a:lstStyle/>
                    <a:p>
                      <a:pPr fontAlgn="base"/>
                      <a:r>
                        <a:rPr lang="x-none" sz="2400">
                          <a:solidFill>
                            <a:srgbClr val="C00000"/>
                          </a:solidFill>
                          <a:effectLst/>
                        </a:rPr>
                        <a:t>5</a:t>
                      </a:r>
                    </a:p>
                  </a:txBody>
                  <a:tcPr anchor="ctr"/>
                </a:tc>
                <a:tc>
                  <a:txBody>
                    <a:bodyPr/>
                    <a:lstStyle/>
                    <a:p>
                      <a:r>
                        <a:rPr lang="en-US" sz="2400">
                          <a:solidFill>
                            <a:schemeClr val="accent2"/>
                          </a:solidFill>
                        </a:rPr>
                        <a:t>Ahmed</a:t>
                      </a:r>
                      <a:endParaRPr lang="x-none" sz="2400">
                        <a:solidFill>
                          <a:schemeClr val="accent2"/>
                        </a:solidFill>
                      </a:endParaRPr>
                    </a:p>
                  </a:txBody>
                  <a:tcPr/>
                </a:tc>
                <a:tc>
                  <a:txBody>
                    <a:bodyPr/>
                    <a:lstStyle/>
                    <a:p>
                      <a:pPr fontAlgn="base"/>
                      <a:r>
                        <a:rPr lang="x-none" sz="2400">
                          <a:solidFill>
                            <a:srgbClr val="C00000"/>
                          </a:solidFill>
                          <a:effectLst/>
                        </a:rPr>
                        <a:t>65</a:t>
                      </a:r>
                    </a:p>
                  </a:txBody>
                  <a:tcPr anchor="ctr"/>
                </a:tc>
                <a:extLst>
                  <a:ext uri="{0D108BD9-81ED-4DB2-BD59-A6C34878D82A}">
                    <a16:rowId xmlns:a16="http://schemas.microsoft.com/office/drawing/2014/main" xmlns="" val="2889600886"/>
                  </a:ext>
                </a:extLst>
              </a:tr>
            </a:tbl>
          </a:graphicData>
        </a:graphic>
      </p:graphicFrame>
    </p:spTree>
    <p:extLst>
      <p:ext uri="{BB962C8B-B14F-4D97-AF65-F5344CB8AC3E}">
        <p14:creationId xmlns:p14="http://schemas.microsoft.com/office/powerpoint/2010/main" val="34287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51F7FC1-8538-1733-BBB9-9A52A031B654}"/>
              </a:ext>
            </a:extLst>
          </p:cNvPr>
          <p:cNvSpPr txBox="1"/>
          <p:nvPr/>
        </p:nvSpPr>
        <p:spPr>
          <a:xfrm>
            <a:off x="4779819" y="260373"/>
            <a:ext cx="4710546" cy="646331"/>
          </a:xfrm>
          <a:prstGeom prst="rect">
            <a:avLst/>
          </a:prstGeom>
          <a:noFill/>
        </p:spPr>
        <p:txBody>
          <a:bodyPr wrap="square">
            <a:spAutoFit/>
          </a:bodyPr>
          <a:lstStyle/>
          <a:p>
            <a:r>
              <a:rPr lang="en-US" sz="3600" b="1">
                <a:solidFill>
                  <a:schemeClr val="accent2"/>
                </a:solidFill>
                <a:cs typeface="Arial" panose="020B0604020202020204" pitchFamily="34" charset="0"/>
              </a:rPr>
              <a:t>Objectives.</a:t>
            </a:r>
            <a:endParaRPr lang="en-US" sz="3600">
              <a:solidFill>
                <a:schemeClr val="accent2"/>
              </a:solidFill>
              <a:cs typeface="Arial" panose="020B0604020202020204" pitchFamily="34" charset="0"/>
            </a:endParaRPr>
          </a:p>
        </p:txBody>
      </p:sp>
      <p:sp>
        <p:nvSpPr>
          <p:cNvPr id="4" name="TextBox 3">
            <a:extLst>
              <a:ext uri="{FF2B5EF4-FFF2-40B4-BE49-F238E27FC236}">
                <a16:creationId xmlns:a16="http://schemas.microsoft.com/office/drawing/2014/main" xmlns="" id="{5D1E40DC-D674-EE18-0A6A-4F97D3AB793F}"/>
              </a:ext>
            </a:extLst>
          </p:cNvPr>
          <p:cNvSpPr txBox="1"/>
          <p:nvPr/>
        </p:nvSpPr>
        <p:spPr>
          <a:xfrm>
            <a:off x="535285" y="1041616"/>
            <a:ext cx="11338560" cy="4157420"/>
          </a:xfrm>
          <a:prstGeom prst="rect">
            <a:avLst/>
          </a:prstGeom>
          <a:noFill/>
        </p:spPr>
        <p:txBody>
          <a:bodyPr wrap="square" rtlCol="0">
            <a:spAutoFit/>
          </a:bodyPr>
          <a:lstStyle/>
          <a:p>
            <a:pPr algn="just">
              <a:lnSpc>
                <a:spcPct val="150000"/>
              </a:lnSpc>
            </a:pPr>
            <a:r>
              <a:rPr lang="en-US" sz="3200" dirty="0"/>
              <a:t> </a:t>
            </a:r>
            <a:r>
              <a:rPr lang="en-US" sz="2800" b="1" dirty="0">
                <a:solidFill>
                  <a:srgbClr val="C00000"/>
                </a:solidFill>
              </a:rPr>
              <a:t>At the end of this discussion, each candidate should be able to:</a:t>
            </a:r>
          </a:p>
          <a:p>
            <a:pPr marL="457200" indent="-457200" algn="just">
              <a:lnSpc>
                <a:spcPct val="200000"/>
              </a:lnSpc>
              <a:buFont typeface="Wingdings" panose="05000000000000000000" pitchFamily="2" charset="2"/>
              <a:buChar char="§"/>
            </a:pPr>
            <a:r>
              <a:rPr lang="en-US" sz="2800" dirty="0"/>
              <a:t>Differentiate  between scoring and grading.</a:t>
            </a:r>
          </a:p>
          <a:p>
            <a:pPr marL="457200" indent="-457200" algn="just">
              <a:lnSpc>
                <a:spcPct val="200000"/>
              </a:lnSpc>
              <a:buFont typeface="Wingdings" panose="05000000000000000000" pitchFamily="2" charset="2"/>
              <a:buChar char="§"/>
            </a:pPr>
            <a:r>
              <a:rPr lang="en-US" sz="2800" dirty="0"/>
              <a:t> Analyze three components of item analysis.</a:t>
            </a:r>
          </a:p>
          <a:p>
            <a:pPr marL="457200" indent="-457200" algn="just">
              <a:lnSpc>
                <a:spcPct val="200000"/>
              </a:lnSpc>
              <a:buFont typeface="Wingdings" panose="05000000000000000000" pitchFamily="2" charset="2"/>
              <a:buChar char="§"/>
            </a:pPr>
            <a:r>
              <a:rPr lang="en-US" sz="2800" dirty="0"/>
              <a:t> Perform steps of item analysis by hand correctly.</a:t>
            </a:r>
          </a:p>
          <a:p>
            <a:pPr marL="457200" indent="-457200" algn="just">
              <a:lnSpc>
                <a:spcPct val="200000"/>
              </a:lnSpc>
              <a:buFont typeface="Wingdings" panose="05000000000000000000" pitchFamily="2" charset="2"/>
              <a:buChar char="§"/>
            </a:pPr>
            <a:r>
              <a:rPr lang="en-US" sz="2800" dirty="0"/>
              <a:t>Formulate a post test report correctly</a:t>
            </a:r>
            <a:r>
              <a:rPr lang="en-US" sz="2800" dirty="0" smtClean="0"/>
              <a:t>.</a:t>
            </a:r>
            <a:endParaRPr lang="en-US" sz="2800" dirty="0"/>
          </a:p>
        </p:txBody>
      </p:sp>
    </p:spTree>
    <p:extLst>
      <p:ext uri="{BB962C8B-B14F-4D97-AF65-F5344CB8AC3E}">
        <p14:creationId xmlns:p14="http://schemas.microsoft.com/office/powerpoint/2010/main" val="184278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7368" y="1"/>
            <a:ext cx="11449272" cy="836712"/>
          </a:xfrm>
        </p:spPr>
        <p:txBody>
          <a:bodyPr/>
          <a:lstStyle/>
          <a:p>
            <a:pPr algn="ctr"/>
            <a:r>
              <a:rPr lang="en-US" sz="3600" b="1">
                <a:solidFill>
                  <a:srgbClr val="FF0000"/>
                </a:solidFill>
                <a:latin typeface="Times New Roman"/>
              </a:rPr>
              <a:t>Steps of  Item Analysis.Cont.,</a:t>
            </a:r>
            <a:endParaRPr lang="uk-UA" sz="4800" b="1"/>
          </a:p>
        </p:txBody>
      </p:sp>
      <p:graphicFrame>
        <p:nvGraphicFramePr>
          <p:cNvPr id="3" name="Diagram 2">
            <a:extLst>
              <a:ext uri="{FF2B5EF4-FFF2-40B4-BE49-F238E27FC236}">
                <a16:creationId xmlns:a16="http://schemas.microsoft.com/office/drawing/2014/main" xmlns="" id="{84B14B13-76AF-4630-F94D-63457B61435D}"/>
              </a:ext>
            </a:extLst>
          </p:cNvPr>
          <p:cNvGraphicFramePr/>
          <p:nvPr>
            <p:extLst>
              <p:ext uri="{D42A27DB-BD31-4B8C-83A1-F6EECF244321}">
                <p14:modId xmlns:p14="http://schemas.microsoft.com/office/powerpoint/2010/main" val="2704831521"/>
              </p:ext>
            </p:extLst>
          </p:nvPr>
        </p:nvGraphicFramePr>
        <p:xfrm>
          <a:off x="407368" y="981075"/>
          <a:ext cx="11449272" cy="50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a:extLst>
              <a:ext uri="{FF2B5EF4-FFF2-40B4-BE49-F238E27FC236}">
                <a16:creationId xmlns:a16="http://schemas.microsoft.com/office/drawing/2014/main" xmlns="" id="{ECCB7890-7345-264D-BA97-9EA5B1CB101A}"/>
              </a:ext>
            </a:extLst>
          </p:cNvPr>
          <p:cNvGraphicFramePr>
            <a:graphicFrameLocks noGrp="1"/>
          </p:cNvGraphicFramePr>
          <p:nvPr>
            <p:extLst>
              <p:ext uri="{D42A27DB-BD31-4B8C-83A1-F6EECF244321}">
                <p14:modId xmlns:p14="http://schemas.microsoft.com/office/powerpoint/2010/main" val="3688630209"/>
              </p:ext>
            </p:extLst>
          </p:nvPr>
        </p:nvGraphicFramePr>
        <p:xfrm>
          <a:off x="407369" y="1633220"/>
          <a:ext cx="11449272" cy="5090160"/>
        </p:xfrm>
        <a:graphic>
          <a:graphicData uri="http://schemas.openxmlformats.org/drawingml/2006/table">
            <a:tbl>
              <a:tblPr>
                <a:tableStyleId>{D7AC3CCA-C797-4891-BE02-D94E43425B78}</a:tableStyleId>
              </a:tblPr>
              <a:tblGrid>
                <a:gridCol w="2862318">
                  <a:extLst>
                    <a:ext uri="{9D8B030D-6E8A-4147-A177-3AD203B41FA5}">
                      <a16:colId xmlns:a16="http://schemas.microsoft.com/office/drawing/2014/main" xmlns="" val="2181725170"/>
                    </a:ext>
                  </a:extLst>
                </a:gridCol>
                <a:gridCol w="2862318">
                  <a:extLst>
                    <a:ext uri="{9D8B030D-6E8A-4147-A177-3AD203B41FA5}">
                      <a16:colId xmlns:a16="http://schemas.microsoft.com/office/drawing/2014/main" xmlns="" val="1879886113"/>
                    </a:ext>
                  </a:extLst>
                </a:gridCol>
                <a:gridCol w="2862318">
                  <a:extLst>
                    <a:ext uri="{9D8B030D-6E8A-4147-A177-3AD203B41FA5}">
                      <a16:colId xmlns:a16="http://schemas.microsoft.com/office/drawing/2014/main" xmlns="" val="2941710916"/>
                    </a:ext>
                  </a:extLst>
                </a:gridCol>
                <a:gridCol w="2862318">
                  <a:extLst>
                    <a:ext uri="{9D8B030D-6E8A-4147-A177-3AD203B41FA5}">
                      <a16:colId xmlns:a16="http://schemas.microsoft.com/office/drawing/2014/main" xmlns="" val="2823801598"/>
                    </a:ext>
                  </a:extLst>
                </a:gridCol>
              </a:tblGrid>
              <a:tr h="444739">
                <a:tc>
                  <a:txBody>
                    <a:bodyPr/>
                    <a:lstStyle/>
                    <a:p>
                      <a:pPr fontAlgn="b"/>
                      <a:r>
                        <a:rPr lang="en-GB" sz="2400" b="1">
                          <a:effectLst/>
                        </a:rPr>
                        <a:t>Number</a:t>
                      </a:r>
                    </a:p>
                  </a:txBody>
                  <a:tcPr anchor="b"/>
                </a:tc>
                <a:tc>
                  <a:txBody>
                    <a:bodyPr/>
                    <a:lstStyle/>
                    <a:p>
                      <a:r>
                        <a:rPr lang="en-US" sz="2800">
                          <a:solidFill>
                            <a:schemeClr val="tx1"/>
                          </a:solidFill>
                        </a:rPr>
                        <a:t>Students</a:t>
                      </a:r>
                      <a:endParaRPr lang="x-none" sz="2800">
                        <a:solidFill>
                          <a:schemeClr val="tx1"/>
                        </a:solidFill>
                      </a:endParaRPr>
                    </a:p>
                  </a:txBody>
                  <a:tcPr/>
                </a:tc>
                <a:tc>
                  <a:txBody>
                    <a:bodyPr/>
                    <a:lstStyle/>
                    <a:p>
                      <a:pPr fontAlgn="b"/>
                      <a:r>
                        <a:rPr lang="en-GB" sz="2400" b="1">
                          <a:effectLst/>
                        </a:rPr>
                        <a:t>Test Score</a:t>
                      </a:r>
                    </a:p>
                  </a:txBody>
                  <a:tcPr anchor="b"/>
                </a:tc>
                <a:tc>
                  <a:txBody>
                    <a:bodyPr/>
                    <a:lstStyle/>
                    <a:p>
                      <a:pPr fontAlgn="b"/>
                      <a:endParaRPr lang="en-GB" sz="2400" b="1">
                        <a:effectLst/>
                      </a:endParaRPr>
                    </a:p>
                  </a:txBody>
                  <a:tcPr anchor="b"/>
                </a:tc>
                <a:extLst>
                  <a:ext uri="{0D108BD9-81ED-4DB2-BD59-A6C34878D82A}">
                    <a16:rowId xmlns:a16="http://schemas.microsoft.com/office/drawing/2014/main" xmlns="" val="261433722"/>
                  </a:ext>
                </a:extLst>
              </a:tr>
              <a:tr h="444739">
                <a:tc>
                  <a:txBody>
                    <a:bodyPr/>
                    <a:lstStyle/>
                    <a:p>
                      <a:pPr fontAlgn="base"/>
                      <a:r>
                        <a:rPr lang="x-none" sz="2400">
                          <a:solidFill>
                            <a:schemeClr val="accent2"/>
                          </a:solidFill>
                          <a:effectLst/>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83C6"/>
                          </a:solidFill>
                          <a:effectLst/>
                          <a:uLnTx/>
                          <a:uFillTx/>
                          <a:latin typeface="+mn-lt"/>
                          <a:ea typeface="+mn-ea"/>
                          <a:cs typeface="+mn-cs"/>
                        </a:rPr>
                        <a:t>Mona</a:t>
                      </a:r>
                      <a:endParaRPr kumimoji="0" lang="x-none" sz="2400" b="0" i="0" u="none" strike="noStrike" kern="1200" cap="none" spc="0" normalizeH="0" baseline="0" noProof="0">
                        <a:ln>
                          <a:noFill/>
                        </a:ln>
                        <a:solidFill>
                          <a:srgbClr val="2683C6"/>
                        </a:solidFill>
                        <a:effectLst/>
                        <a:uLnTx/>
                        <a:uFillTx/>
                        <a:latin typeface="+mn-lt"/>
                        <a:ea typeface="+mn-ea"/>
                        <a:cs typeface="+mn-cs"/>
                      </a:endParaRPr>
                    </a:p>
                  </a:txBody>
                  <a:tcPr/>
                </a:tc>
                <a:tc>
                  <a:txBody>
                    <a:bodyPr/>
                    <a:lstStyle/>
                    <a:p>
                      <a:pPr fontAlgn="base"/>
                      <a:r>
                        <a:rPr lang="x-none" sz="2400">
                          <a:solidFill>
                            <a:schemeClr val="accent2"/>
                          </a:solidFill>
                          <a:effectLst/>
                        </a:rPr>
                        <a:t>100</a:t>
                      </a:r>
                    </a:p>
                  </a:txBody>
                  <a:tcPr anchor="ctr"/>
                </a:tc>
                <a:tc rowSpan="5">
                  <a:txBody>
                    <a:bodyPr/>
                    <a:lstStyle/>
                    <a:p>
                      <a:pPr algn="ctr" fontAlgn="base"/>
                      <a:r>
                        <a:rPr lang="x-none" sz="2400" b="1">
                          <a:solidFill>
                            <a:srgbClr val="FF0000"/>
                          </a:solidFill>
                          <a:effectLst/>
                        </a:rPr>
                        <a:t>High </a:t>
                      </a:r>
                      <a:r>
                        <a:rPr lang="en-GB" sz="2400" b="1">
                          <a:solidFill>
                            <a:srgbClr val="FF0000"/>
                          </a:solidFill>
                          <a:effectLst/>
                        </a:rPr>
                        <a:t>S</a:t>
                      </a:r>
                      <a:r>
                        <a:rPr lang="x-none" sz="2400" b="1">
                          <a:solidFill>
                            <a:srgbClr val="FF0000"/>
                          </a:solidFill>
                          <a:effectLst/>
                        </a:rPr>
                        <a:t>core</a:t>
                      </a:r>
                    </a:p>
                    <a:p>
                      <a:pPr fontAlgn="base"/>
                      <a:endParaRPr lang="x-none" sz="2400" b="1">
                        <a:effectLst/>
                      </a:endParaRPr>
                    </a:p>
                  </a:txBody>
                  <a:tcPr anchor="ctr"/>
                </a:tc>
                <a:extLst>
                  <a:ext uri="{0D108BD9-81ED-4DB2-BD59-A6C34878D82A}">
                    <a16:rowId xmlns:a16="http://schemas.microsoft.com/office/drawing/2014/main" xmlns="" val="1579482215"/>
                  </a:ext>
                </a:extLst>
              </a:tr>
              <a:tr h="444739">
                <a:tc>
                  <a:txBody>
                    <a:bodyPr/>
                    <a:lstStyle/>
                    <a:p>
                      <a:pPr fontAlgn="base"/>
                      <a:r>
                        <a:rPr lang="x-none" sz="2400">
                          <a:solidFill>
                            <a:schemeClr val="accent2"/>
                          </a:solidFill>
                          <a:effectLst/>
                        </a:rPr>
                        <a:t>1</a:t>
                      </a:r>
                    </a:p>
                  </a:txBody>
                  <a:tcPr anchor="ctr"/>
                </a:tc>
                <a:tc>
                  <a:txBody>
                    <a:bodyPr/>
                    <a:lstStyle/>
                    <a:p>
                      <a:r>
                        <a:rPr lang="en-US" sz="2400">
                          <a:solidFill>
                            <a:schemeClr val="accent2"/>
                          </a:solidFill>
                        </a:rPr>
                        <a:t>Ali</a:t>
                      </a:r>
                      <a:endParaRPr lang="x-none" sz="2400">
                        <a:solidFill>
                          <a:schemeClr val="accent2"/>
                        </a:solidFill>
                      </a:endParaRPr>
                    </a:p>
                  </a:txBody>
                  <a:tcPr/>
                </a:tc>
                <a:tc>
                  <a:txBody>
                    <a:bodyPr/>
                    <a:lstStyle/>
                    <a:p>
                      <a:pPr fontAlgn="base"/>
                      <a:r>
                        <a:rPr lang="x-none" sz="2400">
                          <a:solidFill>
                            <a:schemeClr val="accent2"/>
                          </a:solidFill>
                          <a:effectLst/>
                        </a:rPr>
                        <a:t>95</a:t>
                      </a:r>
                    </a:p>
                  </a:txBody>
                  <a:tcPr anchor="ctr"/>
                </a:tc>
                <a:tc vMerge="1">
                  <a:txBody>
                    <a:bodyPr/>
                    <a:lstStyle/>
                    <a:p>
                      <a:pPr fontAlgn="base"/>
                      <a:endParaRPr lang="x-none" sz="2400">
                        <a:effectLst/>
                      </a:endParaRPr>
                    </a:p>
                  </a:txBody>
                  <a:tcPr anchor="ctr"/>
                </a:tc>
                <a:extLst>
                  <a:ext uri="{0D108BD9-81ED-4DB2-BD59-A6C34878D82A}">
                    <a16:rowId xmlns:a16="http://schemas.microsoft.com/office/drawing/2014/main" xmlns="" val="405346513"/>
                  </a:ext>
                </a:extLst>
              </a:tr>
              <a:tr h="444739">
                <a:tc>
                  <a:txBody>
                    <a:bodyPr/>
                    <a:lstStyle/>
                    <a:p>
                      <a:pPr fontAlgn="base"/>
                      <a:r>
                        <a:rPr lang="x-none" sz="2400">
                          <a:solidFill>
                            <a:schemeClr val="accent2"/>
                          </a:solidFill>
                          <a:effectLst/>
                        </a:rPr>
                        <a:t>2</a:t>
                      </a:r>
                    </a:p>
                  </a:txBody>
                  <a:tcPr anchor="ctr"/>
                </a:tc>
                <a:tc>
                  <a:txBody>
                    <a:bodyPr/>
                    <a:lstStyle/>
                    <a:p>
                      <a:r>
                        <a:rPr lang="en-US" sz="2400" err="1">
                          <a:solidFill>
                            <a:schemeClr val="accent2"/>
                          </a:solidFill>
                        </a:rPr>
                        <a:t>Rahma</a:t>
                      </a:r>
                      <a:endParaRPr lang="x-none" sz="2400">
                        <a:solidFill>
                          <a:schemeClr val="accent2"/>
                        </a:solidFill>
                      </a:endParaRPr>
                    </a:p>
                  </a:txBody>
                  <a:tcPr/>
                </a:tc>
                <a:tc>
                  <a:txBody>
                    <a:bodyPr/>
                    <a:lstStyle/>
                    <a:p>
                      <a:pPr fontAlgn="base"/>
                      <a:r>
                        <a:rPr lang="x-none" sz="2400">
                          <a:solidFill>
                            <a:schemeClr val="accent2"/>
                          </a:solidFill>
                          <a:effectLst/>
                        </a:rPr>
                        <a:t>90</a:t>
                      </a:r>
                    </a:p>
                  </a:txBody>
                  <a:tcPr anchor="ctr"/>
                </a:tc>
                <a:tc vMerge="1">
                  <a:txBody>
                    <a:bodyPr/>
                    <a:lstStyle/>
                    <a:p>
                      <a:pPr fontAlgn="base"/>
                      <a:endParaRPr lang="x-none" sz="2400">
                        <a:effectLst/>
                      </a:endParaRPr>
                    </a:p>
                  </a:txBody>
                  <a:tcPr anchor="ctr"/>
                </a:tc>
                <a:extLst>
                  <a:ext uri="{0D108BD9-81ED-4DB2-BD59-A6C34878D82A}">
                    <a16:rowId xmlns:a16="http://schemas.microsoft.com/office/drawing/2014/main" xmlns="" val="4139303702"/>
                  </a:ext>
                </a:extLst>
              </a:tr>
              <a:tr h="444739">
                <a:tc>
                  <a:txBody>
                    <a:bodyPr/>
                    <a:lstStyle/>
                    <a:p>
                      <a:pPr fontAlgn="base"/>
                      <a:r>
                        <a:rPr lang="en-GB" sz="2400">
                          <a:solidFill>
                            <a:schemeClr val="accent2"/>
                          </a:solidFill>
                          <a:effectLst/>
                        </a:rPr>
                        <a:t>4</a:t>
                      </a:r>
                      <a:endParaRPr lang="x-none" sz="2400">
                        <a:solidFill>
                          <a:schemeClr val="accent2"/>
                        </a:solidFill>
                        <a:effectLst/>
                      </a:endParaRPr>
                    </a:p>
                  </a:txBody>
                  <a:tcPr anchor="ctr"/>
                </a:tc>
                <a:tc>
                  <a:txBody>
                    <a:bodyPr/>
                    <a:lstStyle/>
                    <a:p>
                      <a:r>
                        <a:rPr lang="en-US" sz="2400">
                          <a:solidFill>
                            <a:schemeClr val="accent2"/>
                          </a:solidFill>
                        </a:rPr>
                        <a:t>Sara</a:t>
                      </a:r>
                      <a:endParaRPr lang="x-none" sz="2400">
                        <a:solidFill>
                          <a:schemeClr val="accent2"/>
                        </a:solidFill>
                      </a:endParaRPr>
                    </a:p>
                  </a:txBody>
                  <a:tcPr/>
                </a:tc>
                <a:tc>
                  <a:txBody>
                    <a:bodyPr/>
                    <a:lstStyle/>
                    <a:p>
                      <a:pPr fontAlgn="base"/>
                      <a:r>
                        <a:rPr lang="x-none" sz="2400">
                          <a:solidFill>
                            <a:schemeClr val="accent2"/>
                          </a:solidFill>
                          <a:effectLst/>
                        </a:rPr>
                        <a:t>8</a:t>
                      </a:r>
                      <a:r>
                        <a:rPr lang="en-GB" sz="2400">
                          <a:solidFill>
                            <a:schemeClr val="accent2"/>
                          </a:solidFill>
                          <a:effectLst/>
                        </a:rPr>
                        <a:t>5</a:t>
                      </a:r>
                      <a:endParaRPr lang="x-none" sz="2400">
                        <a:solidFill>
                          <a:schemeClr val="accent2"/>
                        </a:solidFill>
                        <a:effectLst/>
                      </a:endParaRPr>
                    </a:p>
                  </a:txBody>
                  <a:tcPr anchor="ctr"/>
                </a:tc>
                <a:tc vMerge="1">
                  <a:txBody>
                    <a:bodyPr/>
                    <a:lstStyle/>
                    <a:p>
                      <a:pPr fontAlgn="base"/>
                      <a:endParaRPr lang="x-none" sz="2400">
                        <a:effectLst/>
                      </a:endParaRPr>
                    </a:p>
                  </a:txBody>
                  <a:tcPr anchor="ctr"/>
                </a:tc>
                <a:extLst>
                  <a:ext uri="{0D108BD9-81ED-4DB2-BD59-A6C34878D82A}">
                    <a16:rowId xmlns:a16="http://schemas.microsoft.com/office/drawing/2014/main" xmlns="" val="324887966"/>
                  </a:ext>
                </a:extLst>
              </a:tr>
              <a:tr h="444739">
                <a:tc>
                  <a:txBody>
                    <a:bodyPr/>
                    <a:lstStyle/>
                    <a:p>
                      <a:pPr fontAlgn="base"/>
                      <a:r>
                        <a:rPr lang="x-none" sz="2400">
                          <a:solidFill>
                            <a:schemeClr val="accent2"/>
                          </a:solidFill>
                          <a:effectLst/>
                        </a:rPr>
                        <a:t>10</a:t>
                      </a:r>
                    </a:p>
                  </a:txBody>
                  <a:tcPr anchor="ctr"/>
                </a:tc>
                <a:tc>
                  <a:txBody>
                    <a:bodyPr/>
                    <a:lstStyle/>
                    <a:p>
                      <a:r>
                        <a:rPr lang="en-US" sz="2400" err="1">
                          <a:solidFill>
                            <a:schemeClr val="accent2"/>
                          </a:solidFill>
                        </a:rPr>
                        <a:t>sherief</a:t>
                      </a:r>
                      <a:endParaRPr lang="x-none" sz="2400">
                        <a:solidFill>
                          <a:schemeClr val="accent2"/>
                        </a:solidFill>
                      </a:endParaRPr>
                    </a:p>
                  </a:txBody>
                  <a:tcPr/>
                </a:tc>
                <a:tc>
                  <a:txBody>
                    <a:bodyPr/>
                    <a:lstStyle/>
                    <a:p>
                      <a:pPr fontAlgn="base"/>
                      <a:r>
                        <a:rPr lang="x-none" sz="2400">
                          <a:solidFill>
                            <a:schemeClr val="accent2"/>
                          </a:solidFill>
                          <a:effectLst/>
                        </a:rPr>
                        <a:t>85</a:t>
                      </a:r>
                    </a:p>
                  </a:txBody>
                  <a:tcPr anchor="ctr"/>
                </a:tc>
                <a:tc vMerge="1">
                  <a:txBody>
                    <a:bodyPr/>
                    <a:lstStyle/>
                    <a:p>
                      <a:pPr fontAlgn="base"/>
                      <a:endParaRPr lang="x-none" sz="2400">
                        <a:effectLst/>
                      </a:endParaRPr>
                    </a:p>
                  </a:txBody>
                  <a:tcPr anchor="ctr"/>
                </a:tc>
                <a:extLst>
                  <a:ext uri="{0D108BD9-81ED-4DB2-BD59-A6C34878D82A}">
                    <a16:rowId xmlns:a16="http://schemas.microsoft.com/office/drawing/2014/main" xmlns="" val="3048194107"/>
                  </a:ext>
                </a:extLst>
              </a:tr>
              <a:tr h="444739">
                <a:tc>
                  <a:txBody>
                    <a:bodyPr/>
                    <a:lstStyle/>
                    <a:p>
                      <a:pPr fontAlgn="base"/>
                      <a:r>
                        <a:rPr lang="en-GB" sz="2400">
                          <a:solidFill>
                            <a:schemeClr val="accent2"/>
                          </a:solidFill>
                          <a:effectLst/>
                        </a:rPr>
                        <a:t>9</a:t>
                      </a:r>
                      <a:endParaRPr lang="x-none" sz="2400">
                        <a:solidFill>
                          <a:schemeClr val="accent2"/>
                        </a:solidFill>
                        <a:effectLst/>
                      </a:endParaRPr>
                    </a:p>
                  </a:txBody>
                  <a:tcPr anchor="ctr">
                    <a:noFill/>
                  </a:tcPr>
                </a:tc>
                <a:tc>
                  <a:txBody>
                    <a:bodyPr/>
                    <a:lstStyle/>
                    <a:p>
                      <a:r>
                        <a:rPr lang="en-US" sz="2400">
                          <a:solidFill>
                            <a:schemeClr val="accent2"/>
                          </a:solidFill>
                        </a:rPr>
                        <a:t>Noor</a:t>
                      </a:r>
                      <a:endParaRPr lang="x-none" sz="2400">
                        <a:solidFill>
                          <a:schemeClr val="accent2"/>
                        </a:solidFill>
                      </a:endParaRPr>
                    </a:p>
                  </a:txBody>
                  <a:tcPr>
                    <a:noFill/>
                  </a:tcPr>
                </a:tc>
                <a:tc>
                  <a:txBody>
                    <a:bodyPr/>
                    <a:lstStyle/>
                    <a:p>
                      <a:pPr fontAlgn="base"/>
                      <a:r>
                        <a:rPr lang="en-GB" sz="2400">
                          <a:solidFill>
                            <a:schemeClr val="accent2"/>
                          </a:solidFill>
                          <a:effectLst/>
                        </a:rPr>
                        <a:t>80</a:t>
                      </a:r>
                      <a:endParaRPr lang="x-none" sz="2400">
                        <a:solidFill>
                          <a:schemeClr val="accent2"/>
                        </a:solidFill>
                        <a:effectLst/>
                      </a:endParaRPr>
                    </a:p>
                  </a:txBody>
                  <a:tcPr anchor="ctr">
                    <a:noFill/>
                  </a:tcPr>
                </a:tc>
                <a:tc rowSpan="5">
                  <a:txBody>
                    <a:bodyPr/>
                    <a:lstStyle/>
                    <a:p>
                      <a:pPr algn="ctr" fontAlgn="base"/>
                      <a:r>
                        <a:rPr lang="en-GB" sz="2400" b="1">
                          <a:solidFill>
                            <a:srgbClr val="FF0000"/>
                          </a:solidFill>
                          <a:effectLst/>
                        </a:rPr>
                        <a:t>Low Score</a:t>
                      </a:r>
                    </a:p>
                  </a:txBody>
                  <a:tcPr anchor="ctr">
                    <a:noFill/>
                  </a:tcPr>
                </a:tc>
                <a:extLst>
                  <a:ext uri="{0D108BD9-81ED-4DB2-BD59-A6C34878D82A}">
                    <a16:rowId xmlns:a16="http://schemas.microsoft.com/office/drawing/2014/main" xmlns="" val="1971343180"/>
                  </a:ext>
                </a:extLst>
              </a:tr>
              <a:tr h="444739">
                <a:tc>
                  <a:txBody>
                    <a:bodyPr/>
                    <a:lstStyle/>
                    <a:p>
                      <a:pPr fontAlgn="base"/>
                      <a:r>
                        <a:rPr lang="x-none" sz="2400">
                          <a:solidFill>
                            <a:schemeClr val="accent2"/>
                          </a:solidFill>
                          <a:effectLst/>
                        </a:rPr>
                        <a:t>8</a:t>
                      </a:r>
                    </a:p>
                  </a:txBody>
                  <a:tcPr anchor="ctr">
                    <a:noFill/>
                  </a:tcPr>
                </a:tc>
                <a:tc>
                  <a:txBody>
                    <a:bodyPr/>
                    <a:lstStyle/>
                    <a:p>
                      <a:r>
                        <a:rPr lang="en-US" sz="2400" err="1">
                          <a:solidFill>
                            <a:schemeClr val="accent2"/>
                          </a:solidFill>
                        </a:rPr>
                        <a:t>Shimaa</a:t>
                      </a:r>
                      <a:endParaRPr lang="x-none" sz="2400">
                        <a:solidFill>
                          <a:schemeClr val="accent2"/>
                        </a:solidFill>
                      </a:endParaRPr>
                    </a:p>
                  </a:txBody>
                  <a:tcPr>
                    <a:noFill/>
                  </a:tcPr>
                </a:tc>
                <a:tc>
                  <a:txBody>
                    <a:bodyPr/>
                    <a:lstStyle/>
                    <a:p>
                      <a:pPr fontAlgn="base"/>
                      <a:r>
                        <a:rPr lang="x-none" sz="2400">
                          <a:solidFill>
                            <a:schemeClr val="accent2"/>
                          </a:solidFill>
                          <a:effectLst/>
                        </a:rPr>
                        <a:t>75</a:t>
                      </a:r>
                    </a:p>
                  </a:txBody>
                  <a:tcPr anchor="ctr">
                    <a:noFill/>
                  </a:tcPr>
                </a:tc>
                <a:tc vMerge="1">
                  <a:txBody>
                    <a:bodyPr/>
                    <a:lstStyle/>
                    <a:p>
                      <a:pPr fontAlgn="base"/>
                      <a:endParaRPr lang="x-none" sz="2400">
                        <a:effectLst/>
                      </a:endParaRPr>
                    </a:p>
                  </a:txBody>
                  <a:tcPr anchor="ctr"/>
                </a:tc>
                <a:extLst>
                  <a:ext uri="{0D108BD9-81ED-4DB2-BD59-A6C34878D82A}">
                    <a16:rowId xmlns:a16="http://schemas.microsoft.com/office/drawing/2014/main" xmlns="" val="3240271295"/>
                  </a:ext>
                </a:extLst>
              </a:tr>
              <a:tr h="444739">
                <a:tc>
                  <a:txBody>
                    <a:bodyPr/>
                    <a:lstStyle/>
                    <a:p>
                      <a:pPr fontAlgn="base"/>
                      <a:r>
                        <a:rPr lang="x-none" sz="2400">
                          <a:solidFill>
                            <a:schemeClr val="accent2"/>
                          </a:solidFill>
                          <a:effectLst/>
                        </a:rPr>
                        <a:t>7</a:t>
                      </a:r>
                    </a:p>
                  </a:txBody>
                  <a:tcPr anchor="ctr">
                    <a:noFill/>
                  </a:tcPr>
                </a:tc>
                <a:tc>
                  <a:txBody>
                    <a:bodyPr/>
                    <a:lstStyle/>
                    <a:p>
                      <a:r>
                        <a:rPr lang="en-US" sz="2400">
                          <a:solidFill>
                            <a:schemeClr val="accent2"/>
                          </a:solidFill>
                        </a:rPr>
                        <a:t>Ibrahim</a:t>
                      </a:r>
                      <a:endParaRPr lang="x-none" sz="2400">
                        <a:solidFill>
                          <a:schemeClr val="accent2"/>
                        </a:solidFill>
                      </a:endParaRPr>
                    </a:p>
                  </a:txBody>
                  <a:tcPr>
                    <a:noFill/>
                  </a:tcPr>
                </a:tc>
                <a:tc>
                  <a:txBody>
                    <a:bodyPr/>
                    <a:lstStyle/>
                    <a:p>
                      <a:pPr fontAlgn="base"/>
                      <a:r>
                        <a:rPr lang="x-none" sz="2400">
                          <a:solidFill>
                            <a:schemeClr val="accent2"/>
                          </a:solidFill>
                          <a:effectLst/>
                        </a:rPr>
                        <a:t>70</a:t>
                      </a:r>
                    </a:p>
                  </a:txBody>
                  <a:tcPr anchor="ctr">
                    <a:noFill/>
                  </a:tcPr>
                </a:tc>
                <a:tc vMerge="1">
                  <a:txBody>
                    <a:bodyPr/>
                    <a:lstStyle/>
                    <a:p>
                      <a:pPr fontAlgn="base"/>
                      <a:endParaRPr lang="x-none" sz="2400">
                        <a:effectLst/>
                      </a:endParaRPr>
                    </a:p>
                  </a:txBody>
                  <a:tcPr anchor="ctr"/>
                </a:tc>
                <a:extLst>
                  <a:ext uri="{0D108BD9-81ED-4DB2-BD59-A6C34878D82A}">
                    <a16:rowId xmlns:a16="http://schemas.microsoft.com/office/drawing/2014/main" xmlns="" val="129984755"/>
                  </a:ext>
                </a:extLst>
              </a:tr>
              <a:tr h="444739">
                <a:tc>
                  <a:txBody>
                    <a:bodyPr/>
                    <a:lstStyle/>
                    <a:p>
                      <a:pPr fontAlgn="base"/>
                      <a:r>
                        <a:rPr lang="x-none" sz="2400">
                          <a:solidFill>
                            <a:schemeClr val="accent2"/>
                          </a:solidFill>
                          <a:effectLst/>
                        </a:rPr>
                        <a:t>6</a:t>
                      </a:r>
                    </a:p>
                  </a:txBody>
                  <a:tcPr anchor="ctr">
                    <a:noFill/>
                  </a:tcPr>
                </a:tc>
                <a:tc>
                  <a:txBody>
                    <a:bodyPr/>
                    <a:lstStyle/>
                    <a:p>
                      <a:r>
                        <a:rPr lang="en-US" sz="2400" err="1">
                          <a:solidFill>
                            <a:schemeClr val="accent2"/>
                          </a:solidFill>
                        </a:rPr>
                        <a:t>Sameh</a:t>
                      </a:r>
                      <a:endParaRPr lang="x-none" sz="2400">
                        <a:solidFill>
                          <a:schemeClr val="accent2"/>
                        </a:solidFill>
                      </a:endParaRPr>
                    </a:p>
                  </a:txBody>
                  <a:tcPr>
                    <a:noFill/>
                  </a:tcPr>
                </a:tc>
                <a:tc>
                  <a:txBody>
                    <a:bodyPr/>
                    <a:lstStyle/>
                    <a:p>
                      <a:pPr fontAlgn="base"/>
                      <a:r>
                        <a:rPr lang="x-none" sz="2400">
                          <a:solidFill>
                            <a:schemeClr val="accent2"/>
                          </a:solidFill>
                          <a:effectLst/>
                        </a:rPr>
                        <a:t>65</a:t>
                      </a:r>
                    </a:p>
                  </a:txBody>
                  <a:tcPr anchor="ctr">
                    <a:noFill/>
                  </a:tcPr>
                </a:tc>
                <a:tc vMerge="1">
                  <a:txBody>
                    <a:bodyPr/>
                    <a:lstStyle/>
                    <a:p>
                      <a:pPr fontAlgn="base"/>
                      <a:endParaRPr lang="x-none" sz="2400">
                        <a:effectLst/>
                      </a:endParaRPr>
                    </a:p>
                  </a:txBody>
                  <a:tcPr anchor="ctr"/>
                </a:tc>
                <a:extLst>
                  <a:ext uri="{0D108BD9-81ED-4DB2-BD59-A6C34878D82A}">
                    <a16:rowId xmlns:a16="http://schemas.microsoft.com/office/drawing/2014/main" xmlns="" val="1187297424"/>
                  </a:ext>
                </a:extLst>
              </a:tr>
              <a:tr h="444739">
                <a:tc>
                  <a:txBody>
                    <a:bodyPr/>
                    <a:lstStyle/>
                    <a:p>
                      <a:pPr fontAlgn="base"/>
                      <a:r>
                        <a:rPr lang="x-none" sz="2400">
                          <a:solidFill>
                            <a:schemeClr val="accent2"/>
                          </a:solidFill>
                          <a:effectLst/>
                        </a:rPr>
                        <a:t>5</a:t>
                      </a:r>
                    </a:p>
                  </a:txBody>
                  <a:tcPr anchor="ctr">
                    <a:noFill/>
                  </a:tcPr>
                </a:tc>
                <a:tc>
                  <a:txBody>
                    <a:bodyPr/>
                    <a:lstStyle/>
                    <a:p>
                      <a:r>
                        <a:rPr lang="en-US" sz="2400">
                          <a:solidFill>
                            <a:schemeClr val="accent2"/>
                          </a:solidFill>
                        </a:rPr>
                        <a:t>Ahmed</a:t>
                      </a:r>
                      <a:endParaRPr lang="x-none" sz="2400">
                        <a:solidFill>
                          <a:schemeClr val="accent2"/>
                        </a:solidFill>
                      </a:endParaRPr>
                    </a:p>
                  </a:txBody>
                  <a:tcPr>
                    <a:noFill/>
                  </a:tcPr>
                </a:tc>
                <a:tc>
                  <a:txBody>
                    <a:bodyPr/>
                    <a:lstStyle/>
                    <a:p>
                      <a:pPr fontAlgn="base"/>
                      <a:r>
                        <a:rPr lang="x-none" sz="2400">
                          <a:solidFill>
                            <a:schemeClr val="accent2"/>
                          </a:solidFill>
                          <a:effectLst/>
                        </a:rPr>
                        <a:t>65</a:t>
                      </a:r>
                    </a:p>
                  </a:txBody>
                  <a:tcPr anchor="ctr">
                    <a:noFill/>
                  </a:tcPr>
                </a:tc>
                <a:tc vMerge="1">
                  <a:txBody>
                    <a:bodyPr/>
                    <a:lstStyle/>
                    <a:p>
                      <a:pPr fontAlgn="base"/>
                      <a:endParaRPr lang="x-none" sz="2400">
                        <a:effectLst/>
                      </a:endParaRPr>
                    </a:p>
                  </a:txBody>
                  <a:tcPr anchor="ctr"/>
                </a:tc>
                <a:extLst>
                  <a:ext uri="{0D108BD9-81ED-4DB2-BD59-A6C34878D82A}">
                    <a16:rowId xmlns:a16="http://schemas.microsoft.com/office/drawing/2014/main" xmlns="" val="2889600886"/>
                  </a:ext>
                </a:extLst>
              </a:tr>
            </a:tbl>
          </a:graphicData>
        </a:graphic>
      </p:graphicFrame>
    </p:spTree>
    <p:extLst>
      <p:ext uri="{BB962C8B-B14F-4D97-AF65-F5344CB8AC3E}">
        <p14:creationId xmlns:p14="http://schemas.microsoft.com/office/powerpoint/2010/main" val="3837342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7368" y="1"/>
            <a:ext cx="11449272" cy="836712"/>
          </a:xfrm>
        </p:spPr>
        <p:txBody>
          <a:bodyPr/>
          <a:lstStyle/>
          <a:p>
            <a:pPr algn="ctr"/>
            <a:r>
              <a:rPr lang="en-US" sz="3600" b="1">
                <a:solidFill>
                  <a:srgbClr val="FF0000"/>
                </a:solidFill>
                <a:latin typeface="Times New Roman"/>
              </a:rPr>
              <a:t>Steps of  Item Analysis.Cont.,</a:t>
            </a:r>
            <a:endParaRPr lang="uk-UA" sz="4800" b="1"/>
          </a:p>
        </p:txBody>
      </p:sp>
      <p:graphicFrame>
        <p:nvGraphicFramePr>
          <p:cNvPr id="2" name="Table 1">
            <a:extLst>
              <a:ext uri="{FF2B5EF4-FFF2-40B4-BE49-F238E27FC236}">
                <a16:creationId xmlns:a16="http://schemas.microsoft.com/office/drawing/2014/main" xmlns="" id="{ECCB7890-7345-264D-BA97-9EA5B1CB101A}"/>
              </a:ext>
            </a:extLst>
          </p:cNvPr>
          <p:cNvGraphicFramePr>
            <a:graphicFrameLocks noGrp="1"/>
          </p:cNvGraphicFramePr>
          <p:nvPr>
            <p:extLst>
              <p:ext uri="{D42A27DB-BD31-4B8C-83A1-F6EECF244321}">
                <p14:modId xmlns:p14="http://schemas.microsoft.com/office/powerpoint/2010/main" val="3179271179"/>
              </p:ext>
            </p:extLst>
          </p:nvPr>
        </p:nvGraphicFramePr>
        <p:xfrm>
          <a:off x="636103" y="1924768"/>
          <a:ext cx="10694505" cy="3976836"/>
        </p:xfrm>
        <a:graphic>
          <a:graphicData uri="http://schemas.openxmlformats.org/drawingml/2006/table">
            <a:tbl>
              <a:tblPr>
                <a:tableStyleId>{D7AC3CCA-C797-4891-BE02-D94E43425B78}</a:tableStyleId>
              </a:tblPr>
              <a:tblGrid>
                <a:gridCol w="1417833">
                  <a:extLst>
                    <a:ext uri="{9D8B030D-6E8A-4147-A177-3AD203B41FA5}">
                      <a16:colId xmlns:a16="http://schemas.microsoft.com/office/drawing/2014/main" xmlns="" val="2181725170"/>
                    </a:ext>
                  </a:extLst>
                </a:gridCol>
                <a:gridCol w="2200012">
                  <a:extLst>
                    <a:ext uri="{9D8B030D-6E8A-4147-A177-3AD203B41FA5}">
                      <a16:colId xmlns:a16="http://schemas.microsoft.com/office/drawing/2014/main" xmlns="" val="1879886113"/>
                    </a:ext>
                  </a:extLst>
                </a:gridCol>
                <a:gridCol w="1789043">
                  <a:extLst>
                    <a:ext uri="{9D8B030D-6E8A-4147-A177-3AD203B41FA5}">
                      <a16:colId xmlns:a16="http://schemas.microsoft.com/office/drawing/2014/main" xmlns="" val="2941710916"/>
                    </a:ext>
                  </a:extLst>
                </a:gridCol>
                <a:gridCol w="2729948">
                  <a:extLst>
                    <a:ext uri="{9D8B030D-6E8A-4147-A177-3AD203B41FA5}">
                      <a16:colId xmlns:a16="http://schemas.microsoft.com/office/drawing/2014/main" xmlns="" val="2823801598"/>
                    </a:ext>
                  </a:extLst>
                </a:gridCol>
                <a:gridCol w="2557669">
                  <a:extLst>
                    <a:ext uri="{9D8B030D-6E8A-4147-A177-3AD203B41FA5}">
                      <a16:colId xmlns:a16="http://schemas.microsoft.com/office/drawing/2014/main" xmlns="" val="1542558646"/>
                    </a:ext>
                  </a:extLst>
                </a:gridCol>
              </a:tblGrid>
              <a:tr h="583603">
                <a:tc>
                  <a:txBody>
                    <a:bodyPr/>
                    <a:lstStyle/>
                    <a:p>
                      <a:pPr algn="ctr" fontAlgn="b"/>
                      <a:r>
                        <a:rPr lang="en-GB" sz="2400" b="1" dirty="0">
                          <a:effectLst/>
                        </a:rPr>
                        <a:t>Question </a:t>
                      </a:r>
                    </a:p>
                  </a:txBody>
                  <a:tcPr anchor="b">
                    <a:solidFill>
                      <a:schemeClr val="bg1"/>
                    </a:solidFill>
                  </a:tcPr>
                </a:tc>
                <a:tc>
                  <a:txBody>
                    <a:bodyPr/>
                    <a:lstStyle/>
                    <a:p>
                      <a:pPr algn="ctr" fontAlgn="b"/>
                      <a:r>
                        <a:rPr lang="en-GB" sz="2400" b="1">
                          <a:effectLst/>
                        </a:rPr>
                        <a:t>Correct Answer </a:t>
                      </a:r>
                    </a:p>
                  </a:txBody>
                  <a:tcPr anchor="b">
                    <a:solidFill>
                      <a:schemeClr val="bg1"/>
                    </a:solidFill>
                  </a:tcPr>
                </a:tc>
                <a:tc>
                  <a:txBody>
                    <a:bodyPr/>
                    <a:lstStyle/>
                    <a:p>
                      <a:pPr algn="ctr" fontAlgn="b"/>
                      <a:r>
                        <a:rPr lang="en-GB" sz="2400" b="1">
                          <a:effectLst/>
                        </a:rPr>
                        <a:t>Answers </a:t>
                      </a:r>
                    </a:p>
                  </a:txBody>
                  <a:tcPr anchor="b">
                    <a:solidFill>
                      <a:schemeClr val="bg1"/>
                    </a:solidFill>
                  </a:tcPr>
                </a:tc>
                <a:tc>
                  <a:txBody>
                    <a:bodyPr/>
                    <a:lstStyle/>
                    <a:p>
                      <a:pPr algn="ctr" fontAlgn="b"/>
                      <a:r>
                        <a:rPr lang="en-GB" sz="2400" b="1" dirty="0">
                          <a:solidFill>
                            <a:schemeClr val="accent2"/>
                          </a:solidFill>
                          <a:effectLst/>
                        </a:rPr>
                        <a:t>Higher Score Group</a:t>
                      </a:r>
                    </a:p>
                  </a:txBody>
                  <a:tcPr anchor="b">
                    <a:solidFill>
                      <a:schemeClr val="bg1"/>
                    </a:solidFill>
                  </a:tcPr>
                </a:tc>
                <a:tc>
                  <a:txBody>
                    <a:bodyPr/>
                    <a:lstStyle/>
                    <a:p>
                      <a:pPr algn="ctr" fontAlgn="b"/>
                      <a:r>
                        <a:rPr lang="en-GB" sz="2400" b="1">
                          <a:solidFill>
                            <a:schemeClr val="accent2"/>
                          </a:solidFill>
                          <a:effectLst/>
                        </a:rPr>
                        <a:t>Lower Score Group</a:t>
                      </a:r>
                    </a:p>
                  </a:txBody>
                  <a:tcPr anchor="b">
                    <a:solidFill>
                      <a:schemeClr val="bg1"/>
                    </a:solidFill>
                  </a:tcPr>
                </a:tc>
                <a:extLst>
                  <a:ext uri="{0D108BD9-81ED-4DB2-BD59-A6C34878D82A}">
                    <a16:rowId xmlns:a16="http://schemas.microsoft.com/office/drawing/2014/main" xmlns="" val="261433722"/>
                  </a:ext>
                </a:extLst>
              </a:tr>
              <a:tr h="788469">
                <a:tc rowSpan="4">
                  <a:txBody>
                    <a:bodyPr/>
                    <a:lstStyle/>
                    <a:p>
                      <a:pPr algn="ctr" fontAlgn="base"/>
                      <a:r>
                        <a:rPr lang="en-GB" sz="2400" b="1">
                          <a:effectLst/>
                        </a:rPr>
                        <a:t>Q1</a:t>
                      </a:r>
                      <a:endParaRPr lang="x-none" sz="2400" b="1">
                        <a:effectLst/>
                      </a:endParaRPr>
                    </a:p>
                  </a:txBody>
                  <a:tcPr anchor="ctr">
                    <a:solidFill>
                      <a:schemeClr val="bg1"/>
                    </a:solidFill>
                  </a:tcPr>
                </a:tc>
                <a:tc rowSpan="4">
                  <a:txBody>
                    <a:bodyPr/>
                    <a:lstStyle/>
                    <a:p>
                      <a:pPr algn="ctr" fontAlgn="base"/>
                      <a:r>
                        <a:rPr lang="en-GB" sz="2400" b="1" dirty="0">
                          <a:effectLst/>
                        </a:rPr>
                        <a:t>B</a:t>
                      </a:r>
                    </a:p>
                  </a:txBody>
                  <a:tcPr anchor="ctr">
                    <a:solidFill>
                      <a:schemeClr val="bg1"/>
                    </a:solidFill>
                  </a:tcPr>
                </a:tc>
                <a:tc>
                  <a:txBody>
                    <a:bodyPr/>
                    <a:lstStyle/>
                    <a:p>
                      <a:pPr algn="ctr" fontAlgn="base"/>
                      <a:r>
                        <a:rPr lang="en-GB" sz="2400" b="1">
                          <a:effectLst/>
                        </a:rPr>
                        <a:t>A</a:t>
                      </a:r>
                      <a:endParaRPr lang="x-none" sz="2400" b="1">
                        <a:effectLst/>
                      </a:endParaRPr>
                    </a:p>
                  </a:txBody>
                  <a:tcPr anchor="ctr">
                    <a:solidFill>
                      <a:schemeClr val="bg1"/>
                    </a:solidFill>
                  </a:tcPr>
                </a:tc>
                <a:tc>
                  <a:txBody>
                    <a:bodyPr/>
                    <a:lstStyle/>
                    <a:p>
                      <a:pPr algn="ctr" fontAlgn="base"/>
                      <a:r>
                        <a:rPr lang="en-GB" sz="2400" b="1" dirty="0">
                          <a:effectLst/>
                        </a:rPr>
                        <a:t>0</a:t>
                      </a:r>
                      <a:endParaRPr lang="x-none" sz="2400" b="1">
                        <a:effectLst/>
                      </a:endParaRPr>
                    </a:p>
                  </a:txBody>
                  <a:tcPr anchor="ctr">
                    <a:solidFill>
                      <a:schemeClr val="bg1"/>
                    </a:solidFill>
                  </a:tcPr>
                </a:tc>
                <a:tc>
                  <a:txBody>
                    <a:bodyPr/>
                    <a:lstStyle/>
                    <a:p>
                      <a:pPr algn="ctr" fontAlgn="base"/>
                      <a:r>
                        <a:rPr lang="en-GB" sz="2400" b="1">
                          <a:effectLst/>
                        </a:rPr>
                        <a:t>0</a:t>
                      </a:r>
                      <a:endParaRPr lang="x-none" sz="2400" b="1">
                        <a:effectLst/>
                      </a:endParaRPr>
                    </a:p>
                  </a:txBody>
                  <a:tcPr anchor="ctr">
                    <a:solidFill>
                      <a:schemeClr val="bg1"/>
                    </a:solidFill>
                  </a:tcPr>
                </a:tc>
                <a:extLst>
                  <a:ext uri="{0D108BD9-81ED-4DB2-BD59-A6C34878D82A}">
                    <a16:rowId xmlns:a16="http://schemas.microsoft.com/office/drawing/2014/main" xmlns="" val="1579482215"/>
                  </a:ext>
                </a:extLst>
              </a:tr>
              <a:tr h="788469">
                <a:tc vMerge="1">
                  <a:txBody>
                    <a:bodyPr/>
                    <a:lstStyle/>
                    <a:p>
                      <a:endParaRPr lang="en-GB"/>
                    </a:p>
                  </a:txBody>
                  <a:tcPr/>
                </a:tc>
                <a:tc vMerge="1">
                  <a:txBody>
                    <a:bodyPr/>
                    <a:lstStyle/>
                    <a:p>
                      <a:endParaRPr lang="en-GB"/>
                    </a:p>
                  </a:txBody>
                  <a:tcPr/>
                </a:tc>
                <a:tc>
                  <a:txBody>
                    <a:bodyPr/>
                    <a:lstStyle/>
                    <a:p>
                      <a:pPr algn="ctr" fontAlgn="base"/>
                      <a:r>
                        <a:rPr lang="en-GB" sz="2400" b="1">
                          <a:effectLst/>
                        </a:rPr>
                        <a:t>B</a:t>
                      </a:r>
                      <a:endParaRPr lang="x-none" sz="2400" b="1">
                        <a:effectLst/>
                      </a:endParaRPr>
                    </a:p>
                  </a:txBody>
                  <a:tcPr anchor="ctr">
                    <a:solidFill>
                      <a:schemeClr val="bg1"/>
                    </a:solidFill>
                  </a:tcPr>
                </a:tc>
                <a:tc>
                  <a:txBody>
                    <a:bodyPr/>
                    <a:lstStyle/>
                    <a:p>
                      <a:pPr algn="ctr" fontAlgn="base"/>
                      <a:r>
                        <a:rPr lang="en-GB" sz="2400" b="1" dirty="0" smtClean="0">
                          <a:solidFill>
                            <a:srgbClr val="FF0000"/>
                          </a:solidFill>
                          <a:effectLst/>
                        </a:rPr>
                        <a:t>10</a:t>
                      </a:r>
                      <a:endParaRPr lang="x-none" sz="2400" b="1">
                        <a:solidFill>
                          <a:srgbClr val="FF0000"/>
                        </a:solidFill>
                        <a:effectLst/>
                      </a:endParaRPr>
                    </a:p>
                  </a:txBody>
                  <a:tcPr anchor="ctr">
                    <a:solidFill>
                      <a:schemeClr val="bg1"/>
                    </a:solidFill>
                  </a:tcPr>
                </a:tc>
                <a:tc>
                  <a:txBody>
                    <a:bodyPr/>
                    <a:lstStyle/>
                    <a:p>
                      <a:pPr algn="ctr" fontAlgn="base"/>
                      <a:r>
                        <a:rPr lang="en-GB" sz="2400" b="1" dirty="0" smtClean="0">
                          <a:solidFill>
                            <a:srgbClr val="FF0000"/>
                          </a:solidFill>
                          <a:effectLst/>
                        </a:rPr>
                        <a:t>5</a:t>
                      </a:r>
                      <a:endParaRPr lang="x-none" sz="2400" b="1">
                        <a:solidFill>
                          <a:srgbClr val="FF0000"/>
                        </a:solidFill>
                        <a:effectLst/>
                      </a:endParaRPr>
                    </a:p>
                  </a:txBody>
                  <a:tcPr anchor="ctr">
                    <a:solidFill>
                      <a:schemeClr val="bg1"/>
                    </a:solidFill>
                  </a:tcPr>
                </a:tc>
                <a:extLst>
                  <a:ext uri="{0D108BD9-81ED-4DB2-BD59-A6C34878D82A}">
                    <a16:rowId xmlns:a16="http://schemas.microsoft.com/office/drawing/2014/main" xmlns="" val="20118815"/>
                  </a:ext>
                </a:extLst>
              </a:tr>
              <a:tr h="788469">
                <a:tc vMerge="1">
                  <a:txBody>
                    <a:bodyPr/>
                    <a:lstStyle/>
                    <a:p>
                      <a:endParaRPr lang="en-GB"/>
                    </a:p>
                  </a:txBody>
                  <a:tcPr/>
                </a:tc>
                <a:tc vMerge="1">
                  <a:txBody>
                    <a:bodyPr/>
                    <a:lstStyle/>
                    <a:p>
                      <a:endParaRPr lang="en-GB"/>
                    </a:p>
                  </a:txBody>
                  <a:tcPr/>
                </a:tc>
                <a:tc>
                  <a:txBody>
                    <a:bodyPr/>
                    <a:lstStyle/>
                    <a:p>
                      <a:pPr algn="ctr" fontAlgn="base"/>
                      <a:r>
                        <a:rPr lang="en-GB" sz="2400" b="1">
                          <a:effectLst/>
                        </a:rPr>
                        <a:t>C</a:t>
                      </a:r>
                      <a:endParaRPr lang="x-none" sz="2400" b="1">
                        <a:effectLst/>
                      </a:endParaRPr>
                    </a:p>
                  </a:txBody>
                  <a:tcPr anchor="ctr">
                    <a:solidFill>
                      <a:schemeClr val="bg1"/>
                    </a:solidFill>
                  </a:tcPr>
                </a:tc>
                <a:tc>
                  <a:txBody>
                    <a:bodyPr/>
                    <a:lstStyle/>
                    <a:p>
                      <a:pPr algn="ctr" fontAlgn="base"/>
                      <a:r>
                        <a:rPr lang="en-GB" sz="2400" b="1">
                          <a:effectLst/>
                        </a:rPr>
                        <a:t>0</a:t>
                      </a:r>
                      <a:endParaRPr lang="x-none" sz="2400" b="1">
                        <a:effectLst/>
                      </a:endParaRPr>
                    </a:p>
                  </a:txBody>
                  <a:tcPr anchor="ctr">
                    <a:solidFill>
                      <a:schemeClr val="bg1"/>
                    </a:solidFill>
                  </a:tcPr>
                </a:tc>
                <a:tc>
                  <a:txBody>
                    <a:bodyPr/>
                    <a:lstStyle/>
                    <a:p>
                      <a:pPr algn="ctr" fontAlgn="base"/>
                      <a:r>
                        <a:rPr lang="en-GB" sz="2400" b="1" dirty="0" smtClean="0">
                          <a:solidFill>
                            <a:srgbClr val="FF0000"/>
                          </a:solidFill>
                          <a:effectLst/>
                        </a:rPr>
                        <a:t>4</a:t>
                      </a:r>
                      <a:endParaRPr lang="x-none" sz="2400" b="1">
                        <a:solidFill>
                          <a:srgbClr val="FF0000"/>
                        </a:solidFill>
                        <a:effectLst/>
                      </a:endParaRPr>
                    </a:p>
                  </a:txBody>
                  <a:tcPr anchor="ctr">
                    <a:solidFill>
                      <a:schemeClr val="bg1"/>
                    </a:solidFill>
                  </a:tcPr>
                </a:tc>
                <a:extLst>
                  <a:ext uri="{0D108BD9-81ED-4DB2-BD59-A6C34878D82A}">
                    <a16:rowId xmlns:a16="http://schemas.microsoft.com/office/drawing/2014/main" xmlns="" val="4068542186"/>
                  </a:ext>
                </a:extLst>
              </a:tr>
              <a:tr h="788469">
                <a:tc vMerge="1">
                  <a:txBody>
                    <a:bodyPr/>
                    <a:lstStyle/>
                    <a:p>
                      <a:endParaRPr lang="en-GB"/>
                    </a:p>
                  </a:txBody>
                  <a:tcPr/>
                </a:tc>
                <a:tc vMerge="1">
                  <a:txBody>
                    <a:bodyPr/>
                    <a:lstStyle/>
                    <a:p>
                      <a:endParaRPr lang="en-GB"/>
                    </a:p>
                  </a:txBody>
                  <a:tcPr/>
                </a:tc>
                <a:tc>
                  <a:txBody>
                    <a:bodyPr/>
                    <a:lstStyle/>
                    <a:p>
                      <a:pPr algn="ctr" fontAlgn="base"/>
                      <a:r>
                        <a:rPr lang="en-GB" sz="2400" b="1">
                          <a:effectLst/>
                        </a:rPr>
                        <a:t>D</a:t>
                      </a:r>
                      <a:endParaRPr lang="x-none" sz="2400" b="1">
                        <a:effectLst/>
                      </a:endParaRPr>
                    </a:p>
                  </a:txBody>
                  <a:tcPr anchor="ctr">
                    <a:solidFill>
                      <a:schemeClr val="bg1"/>
                    </a:solidFill>
                  </a:tcPr>
                </a:tc>
                <a:tc>
                  <a:txBody>
                    <a:bodyPr/>
                    <a:lstStyle/>
                    <a:p>
                      <a:pPr algn="ctr" fontAlgn="base"/>
                      <a:r>
                        <a:rPr lang="en-GB" sz="2400" b="1">
                          <a:effectLst/>
                        </a:rPr>
                        <a:t>0</a:t>
                      </a:r>
                      <a:endParaRPr lang="x-none" sz="2400" b="1">
                        <a:effectLst/>
                      </a:endParaRPr>
                    </a:p>
                  </a:txBody>
                  <a:tcPr anchor="ctr">
                    <a:solidFill>
                      <a:schemeClr val="bg1"/>
                    </a:solidFill>
                  </a:tcPr>
                </a:tc>
                <a:tc>
                  <a:txBody>
                    <a:bodyPr/>
                    <a:lstStyle/>
                    <a:p>
                      <a:pPr algn="ctr" fontAlgn="base"/>
                      <a:r>
                        <a:rPr lang="en-GB" sz="2400" b="1" dirty="0">
                          <a:effectLst/>
                        </a:rPr>
                        <a:t>0</a:t>
                      </a:r>
                      <a:endParaRPr lang="x-none" sz="2400" b="1">
                        <a:effectLst/>
                      </a:endParaRPr>
                    </a:p>
                  </a:txBody>
                  <a:tcPr anchor="ctr">
                    <a:solidFill>
                      <a:schemeClr val="bg1"/>
                    </a:solidFill>
                  </a:tcPr>
                </a:tc>
                <a:extLst>
                  <a:ext uri="{0D108BD9-81ED-4DB2-BD59-A6C34878D82A}">
                    <a16:rowId xmlns:a16="http://schemas.microsoft.com/office/drawing/2014/main" xmlns="" val="2536034560"/>
                  </a:ext>
                </a:extLst>
              </a:tr>
            </a:tbl>
          </a:graphicData>
        </a:graphic>
      </p:graphicFrame>
      <p:sp>
        <p:nvSpPr>
          <p:cNvPr id="4" name="TextBox 3">
            <a:extLst>
              <a:ext uri="{FF2B5EF4-FFF2-40B4-BE49-F238E27FC236}">
                <a16:creationId xmlns:a16="http://schemas.microsoft.com/office/drawing/2014/main" xmlns="" id="{CB8894A3-A8E7-0861-A569-C503427387E7}"/>
              </a:ext>
            </a:extLst>
          </p:cNvPr>
          <p:cNvSpPr txBox="1"/>
          <p:nvPr/>
        </p:nvSpPr>
        <p:spPr>
          <a:xfrm>
            <a:off x="920750" y="836713"/>
            <a:ext cx="10496550" cy="954107"/>
          </a:xfrm>
          <a:prstGeom prst="rect">
            <a:avLst/>
          </a:prstGeom>
          <a:noFill/>
          <a:ln>
            <a:solidFill>
              <a:schemeClr val="tx1"/>
            </a:solidFill>
          </a:ln>
        </p:spPr>
        <p:txBody>
          <a:bodyPr wrap="square" rtlCol="0">
            <a:spAutoFit/>
          </a:bodyPr>
          <a:lstStyle/>
          <a:p>
            <a:r>
              <a:rPr lang="en-GB" sz="2800" b="1"/>
              <a:t>Step </a:t>
            </a:r>
            <a:r>
              <a:rPr lang="en-GB" sz="2800" b="1">
                <a:solidFill>
                  <a:srgbClr val="FF0000"/>
                </a:solidFill>
              </a:rPr>
              <a:t>3: Count the number of times each possible response to each item was chosen of the uppers group and lower group</a:t>
            </a:r>
          </a:p>
        </p:txBody>
      </p:sp>
      <p:graphicFrame>
        <p:nvGraphicFramePr>
          <p:cNvPr id="3" name="Table 2">
            <a:extLst>
              <a:ext uri="{FF2B5EF4-FFF2-40B4-BE49-F238E27FC236}">
                <a16:creationId xmlns:a16="http://schemas.microsoft.com/office/drawing/2014/main" xmlns="" id="{C0E12716-95BD-42B2-B31C-5978877F3F52}"/>
              </a:ext>
            </a:extLst>
          </p:cNvPr>
          <p:cNvGraphicFramePr>
            <a:graphicFrameLocks noGrp="1"/>
          </p:cNvGraphicFramePr>
          <p:nvPr>
            <p:extLst>
              <p:ext uri="{D42A27DB-BD31-4B8C-83A1-F6EECF244321}">
                <p14:modId xmlns:p14="http://schemas.microsoft.com/office/powerpoint/2010/main" val="3758972705"/>
              </p:ext>
            </p:extLst>
          </p:nvPr>
        </p:nvGraphicFramePr>
        <p:xfrm>
          <a:off x="2543444" y="5995887"/>
          <a:ext cx="8128000" cy="4572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3273624117"/>
                    </a:ext>
                  </a:extLst>
                </a:gridCol>
              </a:tblGrid>
              <a:tr h="0">
                <a:tc>
                  <a:txBody>
                    <a:bodyPr/>
                    <a:lstStyle/>
                    <a:p>
                      <a:pPr algn="ctr"/>
                      <a:r>
                        <a:rPr lang="en-US" sz="2400" dirty="0"/>
                        <a:t>Total students = </a:t>
                      </a:r>
                      <a:r>
                        <a:rPr lang="en-US" sz="2400" dirty="0" smtClean="0"/>
                        <a:t>19</a:t>
                      </a:r>
                      <a:endParaRPr lang="en-US" sz="2400" dirty="0"/>
                    </a:p>
                  </a:txBody>
                  <a:tcPr/>
                </a:tc>
                <a:extLst>
                  <a:ext uri="{0D108BD9-81ED-4DB2-BD59-A6C34878D82A}">
                    <a16:rowId xmlns:a16="http://schemas.microsoft.com/office/drawing/2014/main" xmlns="" val="3703427508"/>
                  </a:ext>
                </a:extLst>
              </a:tr>
            </a:tbl>
          </a:graphicData>
        </a:graphic>
      </p:graphicFrame>
    </p:spTree>
    <p:extLst>
      <p:ext uri="{BB962C8B-B14F-4D97-AF65-F5344CB8AC3E}">
        <p14:creationId xmlns:p14="http://schemas.microsoft.com/office/powerpoint/2010/main" val="231064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941B4F7E-757F-FB17-BDEA-D7147E7B26A5}"/>
              </a:ext>
            </a:extLst>
          </p:cNvPr>
          <p:cNvGraphicFramePr/>
          <p:nvPr>
            <p:extLst>
              <p:ext uri="{D42A27DB-BD31-4B8C-83A1-F6EECF244321}">
                <p14:modId xmlns:p14="http://schemas.microsoft.com/office/powerpoint/2010/main" val="3620465936"/>
              </p:ext>
            </p:extLst>
          </p:nvPr>
        </p:nvGraphicFramePr>
        <p:xfrm>
          <a:off x="407368" y="981074"/>
          <a:ext cx="11449272" cy="5472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7180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a:solidFill>
                  <a:srgbClr val="FF0000"/>
                </a:solidFill>
                <a:latin typeface="Times New Roman"/>
              </a:rPr>
              <a:t>A- Difficulty index:</a:t>
            </a:r>
            <a:r>
              <a:rPr lang="en-US" sz="3600">
                <a:solidFill>
                  <a:srgbClr val="FF0000"/>
                </a:solidFill>
              </a:rPr>
              <a:t> </a:t>
            </a:r>
            <a:r>
              <a:rPr lang="en-US"/>
              <a:t/>
            </a:r>
            <a:br>
              <a:rPr lang="en-US"/>
            </a:br>
            <a:endParaRPr lang="ar-EG"/>
          </a:p>
        </p:txBody>
      </p:sp>
      <p:sp>
        <p:nvSpPr>
          <p:cNvPr id="3" name="Content Placeholder 2"/>
          <p:cNvSpPr>
            <a:spLocks noGrp="1"/>
          </p:cNvSpPr>
          <p:nvPr>
            <p:ph idx="1"/>
          </p:nvPr>
        </p:nvSpPr>
        <p:spPr>
          <a:xfrm>
            <a:off x="476250" y="1845734"/>
            <a:ext cx="11468100" cy="4585046"/>
          </a:xfrm>
        </p:spPr>
        <p:txBody>
          <a:bodyPr>
            <a:normAutofit fontScale="25000" lnSpcReduction="20000"/>
          </a:bodyPr>
          <a:lstStyle/>
          <a:p>
            <a:endParaRPr lang="en-US" dirty="0">
              <a:solidFill>
                <a:srgbClr val="000000"/>
              </a:solidFill>
              <a:latin typeface="Times New Roman"/>
            </a:endParaRPr>
          </a:p>
          <a:p>
            <a:pPr algn="just">
              <a:lnSpc>
                <a:spcPct val="150000"/>
              </a:lnSpc>
            </a:pPr>
            <a:r>
              <a:rPr lang="en-US" sz="11200" dirty="0">
                <a:solidFill>
                  <a:srgbClr val="000000"/>
                </a:solidFill>
                <a:latin typeface="Times New Roman"/>
                <a:cs typeface="+mj-cs"/>
              </a:rPr>
              <a:t>The difficulty value of an item indicates </a:t>
            </a:r>
            <a:r>
              <a:rPr lang="en-US" sz="11200" dirty="0">
                <a:solidFill>
                  <a:srgbClr val="FF0000"/>
                </a:solidFill>
                <a:latin typeface="Times New Roman"/>
                <a:cs typeface="+mj-cs"/>
              </a:rPr>
              <a:t>the percentage </a:t>
            </a:r>
            <a:r>
              <a:rPr lang="en-US" sz="11200" dirty="0">
                <a:solidFill>
                  <a:srgbClr val="000000"/>
                </a:solidFill>
                <a:latin typeface="Times New Roman"/>
                <a:cs typeface="+mj-cs"/>
              </a:rPr>
              <a:t>of students who </a:t>
            </a:r>
            <a:r>
              <a:rPr lang="en-US" sz="11200" dirty="0">
                <a:solidFill>
                  <a:srgbClr val="FF0000"/>
                </a:solidFill>
                <a:latin typeface="Times New Roman"/>
                <a:cs typeface="+mj-cs"/>
              </a:rPr>
              <a:t>answered</a:t>
            </a:r>
            <a:r>
              <a:rPr lang="en-US" sz="11200" dirty="0">
                <a:solidFill>
                  <a:srgbClr val="000000"/>
                </a:solidFill>
                <a:latin typeface="Times New Roman"/>
                <a:cs typeface="+mj-cs"/>
              </a:rPr>
              <a:t> the item </a:t>
            </a:r>
            <a:r>
              <a:rPr lang="en-US" sz="11200" dirty="0">
                <a:solidFill>
                  <a:srgbClr val="FF0000"/>
                </a:solidFill>
                <a:latin typeface="Times New Roman"/>
                <a:cs typeface="+mj-cs"/>
              </a:rPr>
              <a:t>correctly</a:t>
            </a:r>
            <a:r>
              <a:rPr lang="en-US" sz="11200" dirty="0">
                <a:solidFill>
                  <a:srgbClr val="000000"/>
                </a:solidFill>
                <a:latin typeface="Times New Roman"/>
                <a:cs typeface="+mj-cs"/>
              </a:rPr>
              <a:t>. The most commonly employed index of difficulty is the </a:t>
            </a:r>
            <a:r>
              <a:rPr lang="en-US" sz="11200" dirty="0">
                <a:solidFill>
                  <a:srgbClr val="FF0000"/>
                </a:solidFill>
                <a:latin typeface="Times New Roman"/>
                <a:cs typeface="+mj-cs"/>
              </a:rPr>
              <a:t>P-leve</a:t>
            </a:r>
            <a:r>
              <a:rPr lang="en-US" sz="11200" dirty="0">
                <a:solidFill>
                  <a:srgbClr val="000000"/>
                </a:solidFill>
                <a:latin typeface="Times New Roman"/>
                <a:cs typeface="+mj-cs"/>
              </a:rPr>
              <a:t>l, the value of which </a:t>
            </a:r>
            <a:r>
              <a:rPr lang="en-US" sz="11200" dirty="0">
                <a:solidFill>
                  <a:srgbClr val="FF0000"/>
                </a:solidFill>
                <a:latin typeface="Times New Roman"/>
                <a:cs typeface="+mj-cs"/>
              </a:rPr>
              <a:t>ranges</a:t>
            </a:r>
            <a:r>
              <a:rPr lang="en-US" sz="11200" dirty="0">
                <a:solidFill>
                  <a:srgbClr val="000000"/>
                </a:solidFill>
                <a:latin typeface="Times New Roman"/>
                <a:cs typeface="+mj-cs"/>
              </a:rPr>
              <a:t> from </a:t>
            </a:r>
            <a:r>
              <a:rPr lang="en-US" sz="11200" dirty="0">
                <a:solidFill>
                  <a:srgbClr val="FF0000"/>
                </a:solidFill>
                <a:latin typeface="Times New Roman"/>
                <a:cs typeface="+mj-cs"/>
              </a:rPr>
              <a:t>0 to 1.00</a:t>
            </a:r>
          </a:p>
          <a:p>
            <a:pPr algn="just">
              <a:lnSpc>
                <a:spcPct val="150000"/>
              </a:lnSpc>
            </a:pPr>
            <a:r>
              <a:rPr lang="en-US" sz="11200" b="1" dirty="0">
                <a:solidFill>
                  <a:srgbClr val="000000"/>
                </a:solidFill>
                <a:latin typeface="Times New Roman"/>
                <a:cs typeface="+mj-cs"/>
              </a:rPr>
              <a:t>High Difficulty        Moderate Difficulty               </a:t>
            </a:r>
            <a:r>
              <a:rPr lang="en-US" sz="11200" b="1" dirty="0" smtClean="0">
                <a:solidFill>
                  <a:srgbClr val="000000"/>
                </a:solidFill>
                <a:latin typeface="Times New Roman"/>
                <a:cs typeface="+mj-cs"/>
              </a:rPr>
              <a:t>      Low </a:t>
            </a:r>
            <a:r>
              <a:rPr lang="en-US" sz="11200" b="1" dirty="0">
                <a:solidFill>
                  <a:srgbClr val="000000"/>
                </a:solidFill>
                <a:latin typeface="Times New Roman"/>
                <a:cs typeface="+mj-cs"/>
              </a:rPr>
              <a:t>Difficulty</a:t>
            </a:r>
          </a:p>
          <a:p>
            <a:pPr>
              <a:lnSpc>
                <a:spcPct val="150000"/>
              </a:lnSpc>
            </a:pPr>
            <a:r>
              <a:rPr lang="en-US" sz="11200" b="1" dirty="0">
                <a:solidFill>
                  <a:srgbClr val="000000"/>
                </a:solidFill>
                <a:latin typeface="Times New Roman"/>
                <a:cs typeface="+mj-cs"/>
              </a:rPr>
              <a:t> P &lt;= 0.2</a:t>
            </a:r>
            <a:r>
              <a:rPr lang="en-US" sz="11200" b="1" dirty="0">
                <a:cs typeface="+mj-cs"/>
              </a:rPr>
              <a:t>          </a:t>
            </a:r>
            <a:r>
              <a:rPr lang="en-US" sz="11200" b="1" dirty="0" smtClean="0">
                <a:cs typeface="+mj-cs"/>
              </a:rPr>
              <a:t>    </a:t>
            </a:r>
            <a:r>
              <a:rPr lang="en-US" sz="11200" b="1" dirty="0">
                <a:solidFill>
                  <a:srgbClr val="000000"/>
                </a:solidFill>
                <a:latin typeface="Times New Roman"/>
                <a:cs typeface="+mj-cs"/>
              </a:rPr>
              <a:t>0.2 </a:t>
            </a:r>
            <a:r>
              <a:rPr lang="en-US" sz="11200" dirty="0">
                <a:solidFill>
                  <a:srgbClr val="000000"/>
                </a:solidFill>
                <a:latin typeface="Times New Roman"/>
                <a:cs typeface="+mj-cs"/>
              </a:rPr>
              <a:t>&lt;</a:t>
            </a:r>
            <a:r>
              <a:rPr lang="en-US" sz="11200" b="1" dirty="0">
                <a:solidFill>
                  <a:srgbClr val="000000"/>
                </a:solidFill>
                <a:latin typeface="Times New Roman"/>
                <a:cs typeface="+mj-cs"/>
              </a:rPr>
              <a:t> P</a:t>
            </a:r>
            <a:r>
              <a:rPr lang="en-US" sz="11200" dirty="0">
                <a:solidFill>
                  <a:srgbClr val="000000"/>
                </a:solidFill>
                <a:latin typeface="Times New Roman"/>
                <a:cs typeface="+mj-cs"/>
              </a:rPr>
              <a:t> &lt;</a:t>
            </a:r>
            <a:r>
              <a:rPr lang="en-US" sz="11200" b="1" dirty="0">
                <a:solidFill>
                  <a:srgbClr val="000000"/>
                </a:solidFill>
                <a:latin typeface="Times New Roman"/>
                <a:cs typeface="+mj-cs"/>
              </a:rPr>
              <a:t>  0.8                           </a:t>
            </a:r>
            <a:r>
              <a:rPr lang="en-US" sz="11200" b="1" dirty="0" smtClean="0">
                <a:solidFill>
                  <a:srgbClr val="000000"/>
                </a:solidFill>
                <a:latin typeface="Times New Roman"/>
                <a:cs typeface="+mj-cs"/>
              </a:rPr>
              <a:t>           </a:t>
            </a:r>
            <a:r>
              <a:rPr lang="en-US" sz="11200" b="1" dirty="0">
                <a:solidFill>
                  <a:srgbClr val="000000"/>
                </a:solidFill>
                <a:latin typeface="Times New Roman"/>
                <a:cs typeface="+mj-cs"/>
              </a:rPr>
              <a:t>P &gt;=0.8</a:t>
            </a:r>
            <a:r>
              <a:rPr lang="en-US" sz="11200" dirty="0">
                <a:cs typeface="+mj-cs"/>
              </a:rPr>
              <a:t> </a:t>
            </a:r>
            <a:br>
              <a:rPr lang="en-US" sz="11200" dirty="0">
                <a:cs typeface="+mj-cs"/>
              </a:rPr>
            </a:br>
            <a:r>
              <a:rPr lang="en-US" sz="11200" dirty="0">
                <a:solidFill>
                  <a:srgbClr val="242021"/>
                </a:solidFill>
                <a:latin typeface="Berkeley-Medium"/>
                <a:cs typeface="+mj-cs"/>
              </a:rPr>
              <a:t>Test items cannot be labeled as easy or difficult without considering how well that </a:t>
            </a:r>
            <a:r>
              <a:rPr lang="en-US" sz="11200" dirty="0">
                <a:solidFill>
                  <a:srgbClr val="FF0000"/>
                </a:solidFill>
                <a:latin typeface="Berkeley-Medium"/>
                <a:cs typeface="+mj-cs"/>
              </a:rPr>
              <a:t>content was taught</a:t>
            </a:r>
            <a:r>
              <a:rPr lang="en-US" sz="11200" dirty="0">
                <a:solidFill>
                  <a:srgbClr val="FF0000"/>
                </a:solidFill>
                <a:cs typeface="+mj-cs"/>
              </a:rPr>
              <a:t> .</a:t>
            </a:r>
            <a:r>
              <a:rPr lang="en-US" sz="11200" dirty="0">
                <a:solidFill>
                  <a:prstClr val="black">
                    <a:lumMod val="75000"/>
                    <a:lumOff val="25000"/>
                  </a:prstClr>
                </a:solidFill>
              </a:rPr>
              <a:t/>
            </a:r>
            <a:br>
              <a:rPr lang="en-US" sz="11200" dirty="0">
                <a:solidFill>
                  <a:prstClr val="black">
                    <a:lumMod val="75000"/>
                    <a:lumOff val="25000"/>
                  </a:prstClr>
                </a:solidFill>
              </a:rPr>
            </a:br>
            <a:endParaRPr lang="ar-EG" sz="11200" dirty="0">
              <a:cs typeface="+mj-cs"/>
            </a:endParaRPr>
          </a:p>
        </p:txBody>
      </p:sp>
    </p:spTree>
    <p:extLst>
      <p:ext uri="{BB962C8B-B14F-4D97-AF65-F5344CB8AC3E}">
        <p14:creationId xmlns:p14="http://schemas.microsoft.com/office/powerpoint/2010/main" val="1690353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0">
                <a:solidFill>
                  <a:srgbClr val="FF0000"/>
                </a:solidFill>
                <a:latin typeface="Times New Roman"/>
                <a:ea typeface="+mn-ea"/>
                <a:cs typeface="+mn-cs"/>
              </a:rPr>
              <a:t>Formula of Difficulty Index (DI).</a:t>
            </a:r>
            <a:endParaRPr lang="ar-EG" sz="3600">
              <a:solidFill>
                <a:srgbClr val="FF0000"/>
              </a:solidFill>
            </a:endParaRPr>
          </a:p>
        </p:txBody>
      </p:sp>
      <p:sp>
        <p:nvSpPr>
          <p:cNvPr id="6" name="Content Placeholder 5"/>
          <p:cNvSpPr>
            <a:spLocks noGrp="1"/>
          </p:cNvSpPr>
          <p:nvPr>
            <p:ph idx="1"/>
          </p:nvPr>
        </p:nvSpPr>
        <p:spPr/>
        <p:txBody>
          <a:bodyPr>
            <a:normAutofit fontScale="92500" lnSpcReduction="10000"/>
          </a:bodyPr>
          <a:lstStyle/>
          <a:p>
            <a:endParaRPr lang="en-US" b="1" dirty="0">
              <a:solidFill>
                <a:srgbClr val="000000"/>
              </a:solidFill>
              <a:latin typeface="Times New Roman"/>
            </a:endParaRPr>
          </a:p>
          <a:p>
            <a:r>
              <a:rPr lang="en-US" sz="2800" b="1" dirty="0">
                <a:solidFill>
                  <a:srgbClr val="000000"/>
                </a:solidFill>
                <a:latin typeface="Times New Roman"/>
                <a:cs typeface="+mj-cs"/>
              </a:rPr>
              <a:t>P = (</a:t>
            </a:r>
            <a:r>
              <a:rPr lang="en-US" sz="2800" dirty="0">
                <a:solidFill>
                  <a:srgbClr val="000000"/>
                </a:solidFill>
                <a:latin typeface="Cambria Math"/>
                <a:cs typeface="+mj-cs"/>
              </a:rPr>
              <a:t>𝑹 /𝑻 </a:t>
            </a:r>
            <a:r>
              <a:rPr lang="en-US" sz="2800" b="1" dirty="0">
                <a:solidFill>
                  <a:srgbClr val="000000"/>
                </a:solidFill>
                <a:latin typeface="Times New Roman"/>
                <a:cs typeface="+mj-cs"/>
              </a:rPr>
              <a:t>)</a:t>
            </a:r>
          </a:p>
          <a:p>
            <a:r>
              <a:rPr lang="en-US" sz="2800" dirty="0">
                <a:solidFill>
                  <a:srgbClr val="000000"/>
                </a:solidFill>
                <a:latin typeface="Wingdings"/>
                <a:cs typeface="+mj-cs"/>
              </a:rPr>
              <a:t> </a:t>
            </a:r>
            <a:r>
              <a:rPr lang="en-US" sz="2800" dirty="0">
                <a:solidFill>
                  <a:srgbClr val="FF0000"/>
                </a:solidFill>
                <a:latin typeface="Times New Roman"/>
                <a:cs typeface="+mj-cs"/>
              </a:rPr>
              <a:t>P</a:t>
            </a:r>
            <a:r>
              <a:rPr lang="en-US" sz="2800" dirty="0">
                <a:solidFill>
                  <a:srgbClr val="000000"/>
                </a:solidFill>
                <a:latin typeface="Times New Roman"/>
                <a:cs typeface="+mj-cs"/>
              </a:rPr>
              <a:t> is the difficulty of a certain item.</a:t>
            </a:r>
          </a:p>
          <a:p>
            <a:r>
              <a:rPr lang="en-US" sz="2800" dirty="0">
                <a:solidFill>
                  <a:srgbClr val="000000"/>
                </a:solidFill>
                <a:latin typeface="Wingdings"/>
                <a:cs typeface="+mj-cs"/>
              </a:rPr>
              <a:t> </a:t>
            </a:r>
            <a:r>
              <a:rPr lang="en-US" sz="2800" dirty="0">
                <a:solidFill>
                  <a:srgbClr val="FF0000"/>
                </a:solidFill>
                <a:latin typeface="Times New Roman"/>
                <a:cs typeface="+mj-cs"/>
              </a:rPr>
              <a:t>R</a:t>
            </a:r>
            <a:r>
              <a:rPr lang="en-US" sz="2800" dirty="0">
                <a:solidFill>
                  <a:srgbClr val="000000"/>
                </a:solidFill>
                <a:latin typeface="Times New Roman"/>
                <a:cs typeface="+mj-cs"/>
              </a:rPr>
              <a:t> is the number of students who responded correctly</a:t>
            </a:r>
          </a:p>
          <a:p>
            <a:r>
              <a:rPr lang="en-US" sz="2800" dirty="0">
                <a:solidFill>
                  <a:srgbClr val="000000"/>
                </a:solidFill>
                <a:latin typeface="Wingdings"/>
                <a:cs typeface="+mj-cs"/>
              </a:rPr>
              <a:t> </a:t>
            </a:r>
            <a:r>
              <a:rPr lang="en-US" sz="2800" dirty="0">
                <a:solidFill>
                  <a:srgbClr val="FF0000"/>
                </a:solidFill>
                <a:latin typeface="Times New Roman"/>
                <a:cs typeface="+mj-cs"/>
              </a:rPr>
              <a:t>T</a:t>
            </a:r>
            <a:r>
              <a:rPr lang="en-US" sz="2800" dirty="0">
                <a:solidFill>
                  <a:srgbClr val="000000"/>
                </a:solidFill>
                <a:latin typeface="Times New Roman"/>
                <a:cs typeface="+mj-cs"/>
              </a:rPr>
              <a:t> is the total number of students who took the test </a:t>
            </a:r>
          </a:p>
          <a:p>
            <a:r>
              <a:rPr lang="en-US" sz="2800" b="1" dirty="0">
                <a:solidFill>
                  <a:srgbClr val="FF0000"/>
                </a:solidFill>
                <a:latin typeface="Times New Roman"/>
                <a:cs typeface="+mj-cs"/>
              </a:rPr>
              <a:t>Example</a:t>
            </a:r>
            <a:r>
              <a:rPr lang="en-US" sz="2800" dirty="0">
                <a:solidFill>
                  <a:srgbClr val="FF0000"/>
                </a:solidFill>
                <a:latin typeface="Times New Roman"/>
                <a:cs typeface="+mj-cs"/>
              </a:rPr>
              <a:t>:</a:t>
            </a:r>
          </a:p>
          <a:p>
            <a:r>
              <a:rPr lang="en-US" sz="2800" dirty="0">
                <a:solidFill>
                  <a:srgbClr val="000000"/>
                </a:solidFill>
                <a:latin typeface="Times New Roman"/>
                <a:cs typeface="+mj-cs"/>
              </a:rPr>
              <a:t>If </a:t>
            </a:r>
            <a:r>
              <a:rPr lang="en-US" sz="2800" dirty="0" smtClean="0">
                <a:solidFill>
                  <a:srgbClr val="000000"/>
                </a:solidFill>
                <a:latin typeface="Times New Roman"/>
                <a:cs typeface="+mj-cs"/>
              </a:rPr>
              <a:t>85 </a:t>
            </a:r>
            <a:r>
              <a:rPr lang="en-US" sz="2800" dirty="0">
                <a:solidFill>
                  <a:srgbClr val="000000"/>
                </a:solidFill>
                <a:latin typeface="Times New Roman"/>
                <a:cs typeface="+mj-cs"/>
              </a:rPr>
              <a:t>out of 100 students answer a question correctly, the difficulty index would be </a:t>
            </a:r>
            <a:r>
              <a:rPr lang="en-US" sz="2800" dirty="0" smtClean="0">
                <a:solidFill>
                  <a:srgbClr val="000000"/>
                </a:solidFill>
                <a:latin typeface="Times New Roman"/>
                <a:cs typeface="+mj-cs"/>
              </a:rPr>
              <a:t>85/100 </a:t>
            </a:r>
            <a:r>
              <a:rPr lang="en-US" sz="2800" dirty="0">
                <a:solidFill>
                  <a:srgbClr val="000000"/>
                </a:solidFill>
                <a:latin typeface="Times New Roman"/>
                <a:cs typeface="+mj-cs"/>
              </a:rPr>
              <a:t>= </a:t>
            </a:r>
            <a:r>
              <a:rPr lang="en-US" sz="2800" dirty="0" smtClean="0">
                <a:solidFill>
                  <a:srgbClr val="FF0000"/>
                </a:solidFill>
                <a:latin typeface="Times New Roman"/>
                <a:cs typeface="+mj-cs"/>
              </a:rPr>
              <a:t>0.85 </a:t>
            </a:r>
            <a:r>
              <a:rPr lang="en-US" sz="2800" dirty="0">
                <a:solidFill>
                  <a:srgbClr val="FF0000"/>
                </a:solidFill>
                <a:latin typeface="Times New Roman"/>
                <a:cs typeface="+mj-cs"/>
              </a:rPr>
              <a:t>or </a:t>
            </a:r>
            <a:r>
              <a:rPr lang="en-US" sz="2800" dirty="0" smtClean="0">
                <a:solidFill>
                  <a:srgbClr val="FF0000"/>
                </a:solidFill>
                <a:latin typeface="Times New Roman"/>
                <a:cs typeface="+mj-cs"/>
              </a:rPr>
              <a:t>85%</a:t>
            </a:r>
            <a:r>
              <a:rPr lang="en-US" sz="2800" dirty="0" smtClean="0">
                <a:solidFill>
                  <a:srgbClr val="FF0000"/>
                </a:solidFill>
                <a:cs typeface="+mj-cs"/>
              </a:rPr>
              <a:t> </a:t>
            </a:r>
            <a:r>
              <a:rPr lang="en-US" sz="2800" dirty="0">
                <a:solidFill>
                  <a:srgbClr val="FF0000"/>
                </a:solidFill>
                <a:cs typeface="+mj-cs"/>
              </a:rPr>
              <a:t/>
            </a:r>
            <a:br>
              <a:rPr lang="en-US" sz="2800" dirty="0">
                <a:solidFill>
                  <a:srgbClr val="FF0000"/>
                </a:solidFill>
                <a:cs typeface="+mj-cs"/>
              </a:rPr>
            </a:br>
            <a:endParaRPr lang="ar-EG" sz="2800" dirty="0">
              <a:solidFill>
                <a:srgbClr val="FF0000"/>
              </a:solidFill>
              <a:cs typeface="+mj-cs"/>
            </a:endParaRPr>
          </a:p>
        </p:txBody>
      </p:sp>
    </p:spTree>
    <p:extLst>
      <p:ext uri="{BB962C8B-B14F-4D97-AF65-F5344CB8AC3E}">
        <p14:creationId xmlns:p14="http://schemas.microsoft.com/office/powerpoint/2010/main" val="98452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GB" sz="2800" b="1">
                <a:solidFill>
                  <a:srgbClr val="FF0000"/>
                </a:solidFill>
              </a:rPr>
              <a:t/>
            </a:r>
            <a:br>
              <a:rPr lang="en-GB" sz="2800" b="1">
                <a:solidFill>
                  <a:srgbClr val="FF0000"/>
                </a:solidFill>
              </a:rPr>
            </a:br>
            <a:r>
              <a:rPr lang="en-US" sz="3600" b="1">
                <a:solidFill>
                  <a:srgbClr val="FF0000"/>
                </a:solidFill>
                <a:latin typeface="Times New Roman"/>
              </a:rPr>
              <a:t>A- Difficulty index:</a:t>
            </a:r>
            <a:r>
              <a:rPr lang="en-GB" sz="2800" b="1">
                <a:solidFill>
                  <a:srgbClr val="FF0000"/>
                </a:solidFill>
              </a:rPr>
              <a:t/>
            </a:r>
            <a:br>
              <a:rPr lang="en-GB" sz="2800" b="1">
                <a:solidFill>
                  <a:srgbClr val="FF0000"/>
                </a:solidFill>
              </a:rPr>
            </a:br>
            <a:r>
              <a:rPr lang="en-GB" sz="2800" b="1">
                <a:solidFill>
                  <a:srgbClr val="FF0000"/>
                </a:solidFill>
              </a:rPr>
              <a:t>Interpreting Difficulty Levels</a:t>
            </a:r>
            <a:r>
              <a:rPr lang="ar-EG" sz="2800" b="1">
                <a:solidFill>
                  <a:srgbClr val="FF0000"/>
                </a:solidFill>
              </a:rPr>
              <a:t>.</a:t>
            </a:r>
            <a:r>
              <a:rPr lang="x-none"/>
              <a:t/>
            </a:r>
            <a:br>
              <a:rPr lang="x-none"/>
            </a:br>
            <a:endParaRPr lang="ar-EG"/>
          </a:p>
        </p:txBody>
      </p:sp>
      <p:sp>
        <p:nvSpPr>
          <p:cNvPr id="3" name="Content Placeholder 2"/>
          <p:cNvSpPr>
            <a:spLocks noGrp="1"/>
          </p:cNvSpPr>
          <p:nvPr>
            <p:ph idx="1"/>
          </p:nvPr>
        </p:nvSpPr>
        <p:spPr>
          <a:xfrm>
            <a:off x="742950" y="1845734"/>
            <a:ext cx="10782300" cy="4478866"/>
          </a:xfrm>
        </p:spPr>
        <p:txBody>
          <a:bodyPr>
            <a:normAutofit fontScale="85000" lnSpcReduction="20000"/>
          </a:bodyPr>
          <a:lstStyle/>
          <a:p>
            <a:pPr lvl="0" algn="just">
              <a:buNone/>
            </a:pPr>
            <a:r>
              <a:rPr lang="en-GB" sz="2800" b="1" dirty="0">
                <a:solidFill>
                  <a:srgbClr val="FF0000"/>
                </a:solidFill>
              </a:rPr>
              <a:t>High Difficulty:</a:t>
            </a:r>
            <a:endParaRPr lang="x-none" sz="2800">
              <a:solidFill>
                <a:srgbClr val="FF0000"/>
              </a:solidFill>
            </a:endParaRPr>
          </a:p>
          <a:p>
            <a:pPr lvl="0" algn="just"/>
            <a:r>
              <a:rPr lang="en-GB" sz="2800" dirty="0"/>
              <a:t>A low proportion of students answered correctly (e.g., </a:t>
            </a:r>
            <a:r>
              <a:rPr lang="en-GB" sz="2800" b="1" dirty="0"/>
              <a:t>P &lt; =0.2</a:t>
            </a:r>
            <a:r>
              <a:rPr lang="en-GB" sz="2800" dirty="0"/>
              <a:t>). </a:t>
            </a:r>
            <a:endParaRPr lang="x-none" sz="2800"/>
          </a:p>
          <a:p>
            <a:pPr lvl="0" algn="just"/>
            <a:r>
              <a:rPr lang="en-GB" sz="2800" dirty="0"/>
              <a:t>For instance, if only 20 out of 100 students got a question right, </a:t>
            </a:r>
            <a:r>
              <a:rPr lang="en-GB" sz="2800" b="1" dirty="0"/>
              <a:t>it's considered difficult.</a:t>
            </a:r>
            <a:endParaRPr lang="x-none" sz="2800" b="1"/>
          </a:p>
          <a:p>
            <a:pPr lvl="0" algn="just">
              <a:buNone/>
            </a:pPr>
            <a:r>
              <a:rPr lang="en-GB" sz="2800" b="1" dirty="0">
                <a:solidFill>
                  <a:srgbClr val="FF0000"/>
                </a:solidFill>
              </a:rPr>
              <a:t>Moderate Difficulty:</a:t>
            </a:r>
            <a:endParaRPr lang="x-none" sz="2800">
              <a:solidFill>
                <a:srgbClr val="FF0000"/>
              </a:solidFill>
            </a:endParaRPr>
          </a:p>
          <a:p>
            <a:pPr lvl="0" algn="just"/>
            <a:r>
              <a:rPr lang="en-GB" sz="2800" dirty="0"/>
              <a:t>An intermediate proportion of students answered correctly (e.g., </a:t>
            </a:r>
            <a:r>
              <a:rPr lang="en-US" sz="2800" b="1" dirty="0">
                <a:solidFill>
                  <a:srgbClr val="000000"/>
                </a:solidFill>
                <a:latin typeface="Times New Roman"/>
              </a:rPr>
              <a:t>0.2 </a:t>
            </a:r>
            <a:r>
              <a:rPr lang="en-US" sz="2800" dirty="0">
                <a:solidFill>
                  <a:srgbClr val="000000"/>
                </a:solidFill>
                <a:latin typeface="Times New Roman"/>
              </a:rPr>
              <a:t>&lt;</a:t>
            </a:r>
            <a:r>
              <a:rPr lang="en-US" sz="2800" b="1" dirty="0">
                <a:solidFill>
                  <a:srgbClr val="000000"/>
                </a:solidFill>
                <a:latin typeface="Times New Roman"/>
              </a:rPr>
              <a:t> P</a:t>
            </a:r>
            <a:r>
              <a:rPr lang="en-US" sz="2800" dirty="0">
                <a:solidFill>
                  <a:srgbClr val="000000"/>
                </a:solidFill>
                <a:latin typeface="Times New Roman"/>
              </a:rPr>
              <a:t> &lt;</a:t>
            </a:r>
            <a:r>
              <a:rPr lang="en-US" sz="2800" b="1" dirty="0">
                <a:solidFill>
                  <a:srgbClr val="000000"/>
                </a:solidFill>
                <a:latin typeface="Times New Roman"/>
              </a:rPr>
              <a:t>  0.8 </a:t>
            </a:r>
            <a:r>
              <a:rPr lang="en-GB" sz="2800" dirty="0"/>
              <a:t>). </a:t>
            </a:r>
            <a:endParaRPr lang="x-none" sz="2800"/>
          </a:p>
          <a:p>
            <a:pPr lvl="0" algn="just"/>
            <a:r>
              <a:rPr lang="en-GB" sz="2800" dirty="0"/>
              <a:t>For example, if 50 out of 100 students answered a question correctly, </a:t>
            </a:r>
            <a:r>
              <a:rPr lang="en-GB" sz="2800" b="1" dirty="0"/>
              <a:t>it's moderately difficult.</a:t>
            </a:r>
            <a:endParaRPr lang="x-none" sz="2800" b="1"/>
          </a:p>
          <a:p>
            <a:pPr lvl="0" algn="just">
              <a:buNone/>
            </a:pPr>
            <a:r>
              <a:rPr lang="en-GB" sz="2800" b="1" dirty="0">
                <a:solidFill>
                  <a:srgbClr val="FF0000"/>
                </a:solidFill>
              </a:rPr>
              <a:t>Low Difficulty:</a:t>
            </a:r>
            <a:endParaRPr lang="x-none" sz="2800">
              <a:solidFill>
                <a:srgbClr val="FF0000"/>
              </a:solidFill>
            </a:endParaRPr>
          </a:p>
          <a:p>
            <a:pPr lvl="0" algn="just"/>
            <a:r>
              <a:rPr lang="en-GB" sz="2800" dirty="0"/>
              <a:t>A high proportion of students answered correctly (e.g., </a:t>
            </a:r>
            <a:r>
              <a:rPr lang="en-GB" sz="2800" b="1" dirty="0"/>
              <a:t>P &gt; =0.8</a:t>
            </a:r>
            <a:r>
              <a:rPr lang="en-GB" sz="2800" dirty="0"/>
              <a:t>). </a:t>
            </a:r>
            <a:endParaRPr lang="x-none" sz="2800"/>
          </a:p>
          <a:p>
            <a:pPr lvl="0" algn="just"/>
            <a:r>
              <a:rPr lang="en-GB" sz="2800" dirty="0"/>
              <a:t>For instance, if </a:t>
            </a:r>
            <a:r>
              <a:rPr lang="en-GB" sz="2800" dirty="0" smtClean="0"/>
              <a:t>85 </a:t>
            </a:r>
            <a:r>
              <a:rPr lang="en-GB" sz="2800" dirty="0"/>
              <a:t>out of 100 students got a question right, </a:t>
            </a:r>
            <a:r>
              <a:rPr lang="en-GB" sz="2800" b="1" dirty="0"/>
              <a:t>it's considered easy</a:t>
            </a:r>
            <a:r>
              <a:rPr lang="en-GB" sz="2800" dirty="0"/>
              <a:t>.</a:t>
            </a:r>
            <a:endParaRPr lang="x-none" sz="2800"/>
          </a:p>
          <a:p>
            <a:endParaRPr lang="ar-EG" dirty="0"/>
          </a:p>
        </p:txBody>
      </p:sp>
    </p:spTree>
    <p:extLst>
      <p:ext uri="{BB962C8B-B14F-4D97-AF65-F5344CB8AC3E}">
        <p14:creationId xmlns:p14="http://schemas.microsoft.com/office/powerpoint/2010/main" val="2754194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0" dirty="0">
                <a:solidFill>
                  <a:srgbClr val="FF0000"/>
                </a:solidFill>
                <a:latin typeface="Times New Roman"/>
              </a:rPr>
              <a:t>Difficulty Index. Cont.,</a:t>
            </a:r>
            <a:endParaRPr lang="ar-EG" sz="3600" dirty="0"/>
          </a:p>
        </p:txBody>
      </p:sp>
      <p:sp>
        <p:nvSpPr>
          <p:cNvPr id="3" name="Content Placeholder 2"/>
          <p:cNvSpPr>
            <a:spLocks noGrp="1"/>
          </p:cNvSpPr>
          <p:nvPr>
            <p:ph idx="1"/>
          </p:nvPr>
        </p:nvSpPr>
        <p:spPr>
          <a:xfrm>
            <a:off x="1097280" y="1845734"/>
            <a:ext cx="10694670" cy="4023360"/>
          </a:xfrm>
        </p:spPr>
        <p:txBody>
          <a:bodyPr>
            <a:noAutofit/>
          </a:bodyPr>
          <a:lstStyle/>
          <a:p>
            <a:pPr algn="just">
              <a:lnSpc>
                <a:spcPct val="200000"/>
              </a:lnSpc>
            </a:pPr>
            <a:r>
              <a:rPr lang="en-US" dirty="0" smtClean="0">
                <a:solidFill>
                  <a:srgbClr val="242021"/>
                </a:solidFill>
                <a:latin typeface="Berkeley-Medium"/>
                <a:cs typeface="+mj-cs"/>
              </a:rPr>
              <a:t>This </a:t>
            </a:r>
            <a:r>
              <a:rPr lang="en-US" dirty="0">
                <a:solidFill>
                  <a:srgbClr val="242021"/>
                </a:solidFill>
                <a:latin typeface="Berkeley-Medium"/>
                <a:cs typeface="+mj-cs"/>
              </a:rPr>
              <a:t>interpretation may imply that test items </a:t>
            </a:r>
            <a:r>
              <a:rPr lang="en-US" dirty="0" smtClean="0">
                <a:solidFill>
                  <a:srgbClr val="242021"/>
                </a:solidFill>
                <a:latin typeface="Berkeley-Medium"/>
                <a:cs typeface="+mj-cs"/>
              </a:rPr>
              <a:t>are intrinsically </a:t>
            </a:r>
            <a:r>
              <a:rPr lang="en-US" dirty="0">
                <a:solidFill>
                  <a:srgbClr val="242021"/>
                </a:solidFill>
                <a:latin typeface="Berkeley-Medium"/>
                <a:cs typeface="+mj-cs"/>
              </a:rPr>
              <a:t>easy or difficult and may </a:t>
            </a:r>
            <a:r>
              <a:rPr lang="en-US" dirty="0">
                <a:solidFill>
                  <a:srgbClr val="FF0000"/>
                </a:solidFill>
                <a:latin typeface="Berkeley-Medium"/>
                <a:cs typeface="+mj-cs"/>
              </a:rPr>
              <a:t>not </a:t>
            </a:r>
            <a:r>
              <a:rPr lang="en-US" dirty="0">
                <a:solidFill>
                  <a:srgbClr val="242021"/>
                </a:solidFill>
                <a:latin typeface="Berkeley-Medium"/>
                <a:cs typeface="+mj-cs"/>
              </a:rPr>
              <a:t>take into account the </a:t>
            </a:r>
            <a:r>
              <a:rPr lang="en-US" dirty="0" smtClean="0">
                <a:solidFill>
                  <a:srgbClr val="FF0000"/>
                </a:solidFill>
                <a:latin typeface="Berkeley-Medium"/>
                <a:cs typeface="+mj-cs"/>
              </a:rPr>
              <a:t>quality of the instruction </a:t>
            </a:r>
            <a:r>
              <a:rPr lang="en-US" dirty="0">
                <a:solidFill>
                  <a:srgbClr val="242021"/>
                </a:solidFill>
                <a:latin typeface="Berkeley-Medium"/>
                <a:cs typeface="+mj-cs"/>
              </a:rPr>
              <a:t>or the </a:t>
            </a:r>
            <a:r>
              <a:rPr lang="en-US" dirty="0">
                <a:solidFill>
                  <a:srgbClr val="FF0000"/>
                </a:solidFill>
                <a:latin typeface="Berkeley-Medium"/>
                <a:cs typeface="+mj-cs"/>
              </a:rPr>
              <a:t>abilities of the students </a:t>
            </a:r>
            <a:r>
              <a:rPr lang="en-US" dirty="0">
                <a:solidFill>
                  <a:srgbClr val="242021"/>
                </a:solidFill>
                <a:latin typeface="Berkeley-Medium"/>
                <a:cs typeface="+mj-cs"/>
              </a:rPr>
              <a:t>in that group</a:t>
            </a:r>
            <a:r>
              <a:rPr lang="en-US" dirty="0" smtClean="0">
                <a:solidFill>
                  <a:srgbClr val="242021"/>
                </a:solidFill>
                <a:latin typeface="Berkeley-Medium"/>
                <a:cs typeface="+mj-cs"/>
              </a:rPr>
              <a:t>.</a:t>
            </a:r>
          </a:p>
          <a:p>
            <a:pPr>
              <a:lnSpc>
                <a:spcPct val="200000"/>
              </a:lnSpc>
            </a:pPr>
            <a:r>
              <a:rPr lang="en-US" dirty="0" smtClean="0">
                <a:solidFill>
                  <a:srgbClr val="242021"/>
                </a:solidFill>
                <a:latin typeface="Berkeley-Medium"/>
                <a:cs typeface="+mj-cs"/>
              </a:rPr>
              <a:t> Very </a:t>
            </a:r>
            <a:r>
              <a:rPr lang="en-US" dirty="0">
                <a:solidFill>
                  <a:srgbClr val="242021"/>
                </a:solidFill>
                <a:latin typeface="Berkeley-Medium"/>
                <a:cs typeface="+mj-cs"/>
              </a:rPr>
              <a:t>easy and very difficult items have </a:t>
            </a:r>
            <a:r>
              <a:rPr lang="en-US" dirty="0">
                <a:solidFill>
                  <a:srgbClr val="FF0000"/>
                </a:solidFill>
                <a:latin typeface="Berkeley-Medium"/>
                <a:cs typeface="+mj-cs"/>
              </a:rPr>
              <a:t>little power </a:t>
            </a:r>
            <a:r>
              <a:rPr lang="en-US" dirty="0">
                <a:solidFill>
                  <a:srgbClr val="242021"/>
                </a:solidFill>
                <a:latin typeface="Berkeley-Medium"/>
                <a:cs typeface="+mj-cs"/>
              </a:rPr>
              <a:t>to </a:t>
            </a:r>
            <a:r>
              <a:rPr lang="en-US" dirty="0">
                <a:solidFill>
                  <a:srgbClr val="FF0000"/>
                </a:solidFill>
                <a:latin typeface="Berkeley-Medium"/>
                <a:cs typeface="+mj-cs"/>
              </a:rPr>
              <a:t>discriminate </a:t>
            </a:r>
            <a:r>
              <a:rPr lang="en-US" dirty="0">
                <a:solidFill>
                  <a:srgbClr val="242021"/>
                </a:solidFill>
                <a:latin typeface="Berkeley-Medium"/>
                <a:cs typeface="+mj-cs"/>
              </a:rPr>
              <a:t>between </a:t>
            </a:r>
            <a:r>
              <a:rPr lang="en-US" dirty="0">
                <a:solidFill>
                  <a:srgbClr val="FF0000"/>
                </a:solidFill>
                <a:latin typeface="Berkeley-Medium"/>
                <a:cs typeface="+mj-cs"/>
              </a:rPr>
              <a:t>students</a:t>
            </a:r>
            <a:r>
              <a:rPr lang="en-US" dirty="0">
                <a:solidFill>
                  <a:srgbClr val="242021"/>
                </a:solidFill>
                <a:latin typeface="Berkeley-Medium"/>
                <a:cs typeface="+mj-cs"/>
              </a:rPr>
              <a:t> who </a:t>
            </a:r>
            <a:r>
              <a:rPr lang="en-US" dirty="0">
                <a:solidFill>
                  <a:srgbClr val="FF0000"/>
                </a:solidFill>
                <a:latin typeface="Berkeley-Medium"/>
                <a:cs typeface="+mj-cs"/>
              </a:rPr>
              <a:t>know t</a:t>
            </a:r>
            <a:r>
              <a:rPr lang="en-US" dirty="0">
                <a:solidFill>
                  <a:srgbClr val="242021"/>
                </a:solidFill>
                <a:latin typeface="Berkeley-Medium"/>
                <a:cs typeface="+mj-cs"/>
              </a:rPr>
              <a:t>he content and students who </a:t>
            </a:r>
            <a:r>
              <a:rPr lang="en-US" dirty="0">
                <a:solidFill>
                  <a:srgbClr val="FF0000"/>
                </a:solidFill>
                <a:latin typeface="Berkeley-Medium"/>
                <a:cs typeface="+mj-cs"/>
              </a:rPr>
              <a:t>do not</a:t>
            </a:r>
            <a:r>
              <a:rPr lang="en-US" dirty="0">
                <a:solidFill>
                  <a:srgbClr val="242021"/>
                </a:solidFill>
                <a:latin typeface="Berkeley-Medium"/>
                <a:cs typeface="+mj-cs"/>
              </a:rPr>
              <a:t>, and they also decrease the reliability of the </a:t>
            </a:r>
            <a:r>
              <a:rPr lang="en-US" dirty="0" smtClean="0">
                <a:solidFill>
                  <a:srgbClr val="242021"/>
                </a:solidFill>
                <a:latin typeface="Berkeley-Medium"/>
                <a:cs typeface="+mj-cs"/>
              </a:rPr>
              <a:t>test scores</a:t>
            </a:r>
            <a:r>
              <a:rPr lang="en-US" sz="2800" dirty="0">
                <a:solidFill>
                  <a:srgbClr val="242021"/>
                </a:solidFill>
                <a:latin typeface="Berkeley-Medium"/>
                <a:cs typeface="+mj-cs"/>
              </a:rPr>
              <a:t>.</a:t>
            </a:r>
            <a:r>
              <a:rPr lang="en-US" sz="2800" dirty="0">
                <a:cs typeface="+mj-cs"/>
              </a:rPr>
              <a:t> </a:t>
            </a:r>
            <a:r>
              <a:rPr lang="en-US" sz="2800" b="1" dirty="0" smtClean="0">
                <a:cs typeface="+mj-cs"/>
              </a:rPr>
              <a:t>If all students couldn't answer an question , this question must be omitted, need to be revised, not put in question bank.</a:t>
            </a:r>
            <a:r>
              <a:rPr lang="en-US" sz="2800" b="1" dirty="0">
                <a:cs typeface="+mj-cs"/>
              </a:rPr>
              <a:t/>
            </a:r>
            <a:br>
              <a:rPr lang="en-US" sz="2800" b="1" dirty="0">
                <a:cs typeface="+mj-cs"/>
              </a:rPr>
            </a:br>
            <a:endParaRPr lang="ar-EG" sz="2800" b="1" dirty="0">
              <a:cs typeface="+mj-cs"/>
            </a:endParaRPr>
          </a:p>
        </p:txBody>
      </p:sp>
    </p:spTree>
    <p:extLst>
      <p:ext uri="{BB962C8B-B14F-4D97-AF65-F5344CB8AC3E}">
        <p14:creationId xmlns:p14="http://schemas.microsoft.com/office/powerpoint/2010/main" val="2467608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0" dirty="0">
                <a:solidFill>
                  <a:srgbClr val="FF0000"/>
                </a:solidFill>
                <a:latin typeface="Times New Roman"/>
              </a:rPr>
              <a:t>Example for Difficulty Index</a:t>
            </a:r>
            <a:endParaRPr lang="ar-EG" sz="3600" dirty="0"/>
          </a:p>
        </p:txBody>
      </p:sp>
      <p:sp>
        <p:nvSpPr>
          <p:cNvPr id="3" name="Text Placeholder 2"/>
          <p:cNvSpPr>
            <a:spLocks noGrp="1"/>
          </p:cNvSpPr>
          <p:nvPr>
            <p:ph type="body" idx="1"/>
          </p:nvPr>
        </p:nvSpPr>
        <p:spPr>
          <a:xfrm>
            <a:off x="680484" y="1743741"/>
            <a:ext cx="5354556" cy="701748"/>
          </a:xfrm>
        </p:spPr>
        <p:txBody>
          <a:bodyPr>
            <a:normAutofit fontScale="55000" lnSpcReduction="20000"/>
          </a:bodyPr>
          <a:lstStyle/>
          <a:p>
            <a:pPr lvl="0"/>
            <a:endParaRPr lang="en-US" b="1">
              <a:solidFill>
                <a:srgbClr val="FF0000"/>
              </a:solidFill>
            </a:endParaRPr>
          </a:p>
          <a:p>
            <a:pPr lvl="0"/>
            <a:r>
              <a:rPr lang="en-US" sz="4600" b="1">
                <a:solidFill>
                  <a:schemeClr val="accent1"/>
                </a:solidFill>
              </a:rPr>
              <a:t>Let's </a:t>
            </a:r>
            <a:r>
              <a:rPr lang="en-US" sz="4600" b="1" cap="none">
                <a:solidFill>
                  <a:schemeClr val="accent1"/>
                </a:solidFill>
              </a:rPr>
              <a:t>Practice.</a:t>
            </a:r>
            <a:endParaRPr lang="x-none" sz="4600" b="1">
              <a:solidFill>
                <a:schemeClr val="accent1"/>
              </a:solidFill>
            </a:endParaRPr>
          </a:p>
          <a:p>
            <a:endParaRPr lang="ar-EG"/>
          </a:p>
        </p:txBody>
      </p:sp>
      <p:sp>
        <p:nvSpPr>
          <p:cNvPr id="4" name="Content Placeholder 3"/>
          <p:cNvSpPr>
            <a:spLocks noGrp="1"/>
          </p:cNvSpPr>
          <p:nvPr>
            <p:ph sz="half" idx="2"/>
          </p:nvPr>
        </p:nvSpPr>
        <p:spPr>
          <a:xfrm>
            <a:off x="744279" y="2275367"/>
            <a:ext cx="5290761" cy="3593728"/>
          </a:xfrm>
        </p:spPr>
        <p:txBody>
          <a:bodyPr>
            <a:normAutofit/>
          </a:bodyPr>
          <a:lstStyle/>
          <a:p>
            <a:pPr lvl="0">
              <a:buClr>
                <a:srgbClr val="1CADE4"/>
              </a:buClr>
            </a:pPr>
            <a:endParaRPr lang="en-US" sz="3200" b="1" dirty="0">
              <a:solidFill>
                <a:prstClr val="black">
                  <a:lumMod val="75000"/>
                  <a:lumOff val="25000"/>
                </a:prstClr>
              </a:solidFill>
              <a:cs typeface="+mj-cs"/>
            </a:endParaRPr>
          </a:p>
          <a:p>
            <a:pPr lvl="0">
              <a:buClr>
                <a:srgbClr val="1CADE4"/>
              </a:buClr>
            </a:pPr>
            <a:r>
              <a:rPr lang="en-GB" sz="3200" b="1" dirty="0" smtClean="0">
                <a:solidFill>
                  <a:prstClr val="black">
                    <a:lumMod val="75000"/>
                    <a:lumOff val="25000"/>
                  </a:prstClr>
                </a:solidFill>
                <a:cs typeface="+mj-cs"/>
              </a:rPr>
              <a:t>DI for </a:t>
            </a:r>
            <a:r>
              <a:rPr lang="en-GB" sz="3200" b="1" dirty="0" smtClean="0">
                <a:solidFill>
                  <a:srgbClr val="FF0000"/>
                </a:solidFill>
                <a:cs typeface="+mj-cs"/>
              </a:rPr>
              <a:t>B</a:t>
            </a:r>
            <a:endParaRPr lang="en-US" sz="3200" b="1" dirty="0">
              <a:solidFill>
                <a:srgbClr val="FF0000"/>
              </a:solidFill>
              <a:cs typeface="+mj-cs"/>
            </a:endParaRPr>
          </a:p>
          <a:p>
            <a:pPr lvl="0">
              <a:buClr>
                <a:srgbClr val="1CADE4"/>
              </a:buClr>
            </a:pPr>
            <a:r>
              <a:rPr lang="en-US" sz="3200" b="1" dirty="0">
                <a:solidFill>
                  <a:prstClr val="black">
                    <a:lumMod val="75000"/>
                    <a:lumOff val="25000"/>
                  </a:prstClr>
                </a:solidFill>
                <a:cs typeface="+mj-cs"/>
              </a:rPr>
              <a:t>P</a:t>
            </a:r>
            <a:r>
              <a:rPr lang="en-US" sz="3200" dirty="0">
                <a:solidFill>
                  <a:prstClr val="black">
                    <a:lumMod val="75000"/>
                    <a:lumOff val="25000"/>
                  </a:prstClr>
                </a:solidFill>
                <a:cs typeface="+mj-cs"/>
              </a:rPr>
              <a:t> = (𝑹/𝑻)</a:t>
            </a:r>
          </a:p>
          <a:p>
            <a:pPr marL="284480">
              <a:lnSpc>
                <a:spcPts val="1380"/>
              </a:lnSpc>
              <a:spcBef>
                <a:spcPts val="1390"/>
              </a:spcBef>
              <a:spcAft>
                <a:spcPts val="0"/>
              </a:spcAft>
            </a:pPr>
            <a:r>
              <a:rPr lang="en-US" sz="3200" b="1" dirty="0" smtClean="0">
                <a:solidFill>
                  <a:prstClr val="black">
                    <a:lumMod val="75000"/>
                    <a:lumOff val="25000"/>
                  </a:prstClr>
                </a:solidFill>
                <a:cs typeface="+mj-cs"/>
              </a:rPr>
              <a:t>P</a:t>
            </a:r>
            <a:r>
              <a:rPr lang="en-US" sz="3200" dirty="0" smtClean="0">
                <a:solidFill>
                  <a:prstClr val="black">
                    <a:lumMod val="75000"/>
                    <a:lumOff val="25000"/>
                  </a:prstClr>
                </a:solidFill>
                <a:cs typeface="+mj-cs"/>
              </a:rPr>
              <a:t>=</a:t>
            </a:r>
            <a:r>
              <a:rPr lang="en-US" sz="3200" dirty="0">
                <a:solidFill>
                  <a:schemeClr val="tx1"/>
                </a:solidFill>
                <a:cs typeface="+mj-cs"/>
              </a:rPr>
              <a:t>(</a:t>
            </a:r>
            <a:r>
              <a:rPr lang="en-US" sz="3200" b="1" dirty="0" smtClean="0">
                <a:latin typeface="Times New Roman"/>
                <a:ea typeface="Times New Roman"/>
              </a:rPr>
              <a:t>40</a:t>
            </a:r>
            <a:r>
              <a:rPr lang="en-US" sz="3200" b="1" spc="5" dirty="0" smtClean="0">
                <a:latin typeface="Times New Roman"/>
                <a:ea typeface="Times New Roman"/>
              </a:rPr>
              <a:t> </a:t>
            </a:r>
            <a:r>
              <a:rPr lang="en-US" sz="3200" b="1" dirty="0">
                <a:latin typeface="Times New Roman"/>
                <a:ea typeface="Times New Roman"/>
              </a:rPr>
              <a:t>/ 60</a:t>
            </a:r>
            <a:r>
              <a:rPr lang="en-US" sz="3200" b="1" spc="5" dirty="0">
                <a:latin typeface="Times New Roman"/>
                <a:ea typeface="Times New Roman"/>
              </a:rPr>
              <a:t> </a:t>
            </a:r>
            <a:r>
              <a:rPr lang="en-US" sz="3200" b="1" spc="5" dirty="0" smtClean="0">
                <a:latin typeface="Times New Roman"/>
                <a:ea typeface="Times New Roman"/>
              </a:rPr>
              <a:t>) </a:t>
            </a:r>
            <a:r>
              <a:rPr lang="en-US" sz="3200" b="1" dirty="0" smtClean="0">
                <a:latin typeface="Times New Roman"/>
                <a:ea typeface="Times New Roman"/>
              </a:rPr>
              <a:t>=</a:t>
            </a:r>
            <a:r>
              <a:rPr lang="en-US" sz="3200" b="1" spc="5" dirty="0" smtClean="0">
                <a:latin typeface="Times New Roman"/>
                <a:ea typeface="Times New Roman"/>
              </a:rPr>
              <a:t> </a:t>
            </a:r>
            <a:r>
              <a:rPr lang="en-US" sz="3200" b="1" dirty="0">
                <a:latin typeface="Times New Roman"/>
                <a:ea typeface="Times New Roman"/>
              </a:rPr>
              <a:t>0.66</a:t>
            </a:r>
            <a:r>
              <a:rPr lang="en-US" sz="3200" b="1" spc="360" dirty="0">
                <a:latin typeface="Times New Roman"/>
                <a:ea typeface="Times New Roman"/>
              </a:rPr>
              <a:t> </a:t>
            </a:r>
            <a:endParaRPr lang="en-US" sz="3200" b="1" spc="360" dirty="0" smtClean="0">
              <a:latin typeface="Times New Roman"/>
              <a:ea typeface="Times New Roman"/>
            </a:endParaRPr>
          </a:p>
          <a:p>
            <a:pPr marL="284480">
              <a:lnSpc>
                <a:spcPts val="1380"/>
              </a:lnSpc>
              <a:spcBef>
                <a:spcPts val="1390"/>
              </a:spcBef>
              <a:spcAft>
                <a:spcPts val="0"/>
              </a:spcAft>
            </a:pPr>
            <a:endParaRPr lang="en-US" sz="3200" b="1" spc="360" dirty="0">
              <a:solidFill>
                <a:prstClr val="black">
                  <a:lumMod val="75000"/>
                  <a:lumOff val="25000"/>
                </a:prstClr>
              </a:solidFill>
              <a:latin typeface="Times New Roman"/>
              <a:cs typeface="+mj-cs"/>
            </a:endParaRPr>
          </a:p>
          <a:p>
            <a:pPr marL="284480">
              <a:lnSpc>
                <a:spcPts val="1380"/>
              </a:lnSpc>
              <a:spcBef>
                <a:spcPts val="1390"/>
              </a:spcBef>
              <a:spcAft>
                <a:spcPts val="0"/>
              </a:spcAft>
            </a:pPr>
            <a:r>
              <a:rPr lang="en-US" sz="3200" b="1" dirty="0" smtClean="0">
                <a:solidFill>
                  <a:prstClr val="black">
                    <a:lumMod val="75000"/>
                    <a:lumOff val="25000"/>
                  </a:prstClr>
                </a:solidFill>
                <a:cs typeface="+mj-cs"/>
              </a:rPr>
              <a:t>Level</a:t>
            </a:r>
            <a:r>
              <a:rPr lang="en-US" sz="3200" dirty="0">
                <a:solidFill>
                  <a:prstClr val="black">
                    <a:lumMod val="75000"/>
                    <a:lumOff val="25000"/>
                  </a:prstClr>
                </a:solidFill>
                <a:cs typeface="+mj-cs"/>
              </a:rPr>
              <a:t>= </a:t>
            </a:r>
            <a:r>
              <a:rPr lang="en-US" sz="3200" dirty="0" smtClean="0">
                <a:solidFill>
                  <a:srgbClr val="FF0000"/>
                </a:solidFill>
                <a:cs typeface="+mj-cs"/>
              </a:rPr>
              <a:t>moderate difficulty</a:t>
            </a:r>
            <a:endParaRPr lang="en-US" sz="3200" dirty="0">
              <a:solidFill>
                <a:srgbClr val="FF0000"/>
              </a:solidFill>
              <a:cs typeface="+mj-cs"/>
            </a:endParaRPr>
          </a:p>
          <a:p>
            <a:endParaRPr lang="ar-EG" dirty="0"/>
          </a:p>
        </p:txBody>
      </p:sp>
      <p:sp>
        <p:nvSpPr>
          <p:cNvPr id="5" name="Text Placeholder 4"/>
          <p:cNvSpPr>
            <a:spLocks noGrp="1"/>
          </p:cNvSpPr>
          <p:nvPr>
            <p:ph type="body" sz="quarter" idx="3"/>
          </p:nvPr>
        </p:nvSpPr>
        <p:spPr>
          <a:xfrm flipV="1">
            <a:off x="6217920" y="1800333"/>
            <a:ext cx="4937760" cy="45719"/>
          </a:xfrm>
        </p:spPr>
        <p:txBody>
          <a:bodyPr>
            <a:normAutofit fontScale="25000" lnSpcReduction="20000"/>
          </a:bodyPr>
          <a:lstStyle/>
          <a:p>
            <a:endParaRPr lang="ar-EG"/>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473700" y="1803400"/>
            <a:ext cx="64770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910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a:solidFill>
                  <a:srgbClr val="FF0000"/>
                </a:solidFill>
                <a:latin typeface="Times New Roman"/>
              </a:rPr>
              <a:t>B-Discrimination index (DI)</a:t>
            </a:r>
            <a:r>
              <a:rPr lang="en-US" sz="3600">
                <a:solidFill>
                  <a:srgbClr val="FF0000"/>
                </a:solidFill>
              </a:rPr>
              <a:t> </a:t>
            </a:r>
            <a:r>
              <a:rPr lang="en-US"/>
              <a:t/>
            </a:r>
            <a:br>
              <a:rPr lang="en-US"/>
            </a:br>
            <a:endParaRPr lang="ar-EG"/>
          </a:p>
        </p:txBody>
      </p:sp>
      <p:sp>
        <p:nvSpPr>
          <p:cNvPr id="3" name="Content Placeholder 2"/>
          <p:cNvSpPr>
            <a:spLocks noGrp="1"/>
          </p:cNvSpPr>
          <p:nvPr>
            <p:ph idx="1"/>
          </p:nvPr>
        </p:nvSpPr>
        <p:spPr>
          <a:xfrm>
            <a:off x="1097280" y="1873769"/>
            <a:ext cx="10058400" cy="4302179"/>
          </a:xfrm>
        </p:spPr>
        <p:txBody>
          <a:bodyPr>
            <a:noAutofit/>
          </a:bodyPr>
          <a:lstStyle/>
          <a:p>
            <a:pPr>
              <a:lnSpc>
                <a:spcPct val="200000"/>
              </a:lnSpc>
            </a:pPr>
            <a:r>
              <a:rPr lang="en-US" sz="2800" dirty="0">
                <a:solidFill>
                  <a:srgbClr val="000000"/>
                </a:solidFill>
                <a:latin typeface="Times New Roman"/>
                <a:cs typeface="+mj-cs"/>
              </a:rPr>
              <a:t>It is a powerful indicator of test-item quality. It refers to the ability of an item to </a:t>
            </a:r>
            <a:r>
              <a:rPr lang="en-US" sz="2800" dirty="0">
                <a:solidFill>
                  <a:srgbClr val="FF0000"/>
                </a:solidFill>
                <a:latin typeface="Times New Roman"/>
                <a:cs typeface="+mj-cs"/>
              </a:rPr>
              <a:t>differentiate</a:t>
            </a:r>
            <a:r>
              <a:rPr lang="en-US" sz="2800" dirty="0">
                <a:solidFill>
                  <a:srgbClr val="000000"/>
                </a:solidFill>
                <a:latin typeface="Times New Roman"/>
                <a:cs typeface="+mj-cs"/>
              </a:rPr>
              <a:t> among students on the basis of </a:t>
            </a:r>
            <a:r>
              <a:rPr lang="en-US" sz="2800" dirty="0">
                <a:solidFill>
                  <a:srgbClr val="FF0000"/>
                </a:solidFill>
                <a:latin typeface="Times New Roman"/>
                <a:cs typeface="+mj-cs"/>
              </a:rPr>
              <a:t>how well </a:t>
            </a:r>
            <a:r>
              <a:rPr lang="en-US" sz="2800" dirty="0">
                <a:solidFill>
                  <a:srgbClr val="000000"/>
                </a:solidFill>
                <a:latin typeface="Times New Roman"/>
                <a:cs typeface="+mj-cs"/>
              </a:rPr>
              <a:t>they </a:t>
            </a:r>
            <a:r>
              <a:rPr lang="en-US" sz="2800" dirty="0">
                <a:solidFill>
                  <a:srgbClr val="FF0000"/>
                </a:solidFill>
                <a:latin typeface="Times New Roman"/>
                <a:cs typeface="+mj-cs"/>
              </a:rPr>
              <a:t>know</a:t>
            </a:r>
            <a:r>
              <a:rPr lang="en-US" sz="2800" dirty="0">
                <a:solidFill>
                  <a:srgbClr val="000000"/>
                </a:solidFill>
                <a:latin typeface="Times New Roman"/>
                <a:cs typeface="+mj-cs"/>
              </a:rPr>
              <a:t> the material being tested. </a:t>
            </a:r>
          </a:p>
        </p:txBody>
      </p:sp>
    </p:spTree>
    <p:extLst>
      <p:ext uri="{BB962C8B-B14F-4D97-AF65-F5344CB8AC3E}">
        <p14:creationId xmlns:p14="http://schemas.microsoft.com/office/powerpoint/2010/main" val="3656502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a:solidFill>
                  <a:srgbClr val="FF0000"/>
                </a:solidFill>
                <a:latin typeface="Times New Roman"/>
              </a:rPr>
              <a:t>B-Discrimination index (DI).Cont.,</a:t>
            </a:r>
            <a:r>
              <a:rPr lang="en-US" sz="3600">
                <a:solidFill>
                  <a:srgbClr val="FF0000"/>
                </a:solidFill>
              </a:rPr>
              <a:t> </a:t>
            </a:r>
            <a:r>
              <a:rPr lang="en-US">
                <a:solidFill>
                  <a:prstClr val="black">
                    <a:lumMod val="75000"/>
                    <a:lumOff val="25000"/>
                  </a:prstClr>
                </a:solidFill>
              </a:rPr>
              <a:t/>
            </a:r>
            <a:br>
              <a:rPr lang="en-US">
                <a:solidFill>
                  <a:prstClr val="black">
                    <a:lumMod val="75000"/>
                    <a:lumOff val="25000"/>
                  </a:prstClr>
                </a:solidFill>
              </a:rPr>
            </a:br>
            <a:endParaRPr lang="ar-EG"/>
          </a:p>
        </p:txBody>
      </p:sp>
      <p:sp>
        <p:nvSpPr>
          <p:cNvPr id="3" name="Content Placeholder 2"/>
          <p:cNvSpPr>
            <a:spLocks noGrp="1"/>
          </p:cNvSpPr>
          <p:nvPr>
            <p:ph idx="1"/>
          </p:nvPr>
        </p:nvSpPr>
        <p:spPr>
          <a:xfrm>
            <a:off x="1097280" y="1845734"/>
            <a:ext cx="10058400" cy="4745566"/>
          </a:xfrm>
        </p:spPr>
        <p:txBody>
          <a:bodyPr>
            <a:normAutofit/>
          </a:bodyPr>
          <a:lstStyle/>
          <a:p>
            <a:pPr lvl="0" algn="just">
              <a:lnSpc>
                <a:spcPct val="100000"/>
              </a:lnSpc>
              <a:buClr>
                <a:srgbClr val="1CADE4"/>
              </a:buClr>
            </a:pPr>
            <a:r>
              <a:rPr lang="en-US" sz="2800" b="1" dirty="0">
                <a:solidFill>
                  <a:srgbClr val="FF0000"/>
                </a:solidFill>
                <a:latin typeface="Times New Roman"/>
              </a:rPr>
              <a:t>Types of Discrimination Index:</a:t>
            </a:r>
          </a:p>
          <a:p>
            <a:pPr lvl="0" algn="just">
              <a:lnSpc>
                <a:spcPct val="100000"/>
              </a:lnSpc>
              <a:buClr>
                <a:srgbClr val="1CADE4"/>
              </a:buClr>
            </a:pPr>
            <a:r>
              <a:rPr lang="en-US" sz="2800" dirty="0">
                <a:solidFill>
                  <a:srgbClr val="000000"/>
                </a:solidFill>
                <a:latin typeface="Times New Roman"/>
              </a:rPr>
              <a:t>• </a:t>
            </a:r>
            <a:r>
              <a:rPr lang="en-US" sz="2800" b="1" dirty="0">
                <a:solidFill>
                  <a:srgbClr val="000000"/>
                </a:solidFill>
                <a:latin typeface="Times New Roman"/>
              </a:rPr>
              <a:t>Positive DI</a:t>
            </a:r>
            <a:r>
              <a:rPr lang="en-US" sz="2800" dirty="0">
                <a:solidFill>
                  <a:srgbClr val="000000"/>
                </a:solidFill>
                <a:latin typeface="Times New Roman"/>
              </a:rPr>
              <a:t>: is one that was answered correctly more often by students with high scores on the test than by those whose test scores were low.</a:t>
            </a:r>
          </a:p>
          <a:p>
            <a:pPr lvl="0" algn="just">
              <a:lnSpc>
                <a:spcPct val="100000"/>
              </a:lnSpc>
              <a:buClr>
                <a:srgbClr val="1CADE4"/>
              </a:buClr>
            </a:pPr>
            <a:r>
              <a:rPr lang="en-US" sz="2800" dirty="0">
                <a:solidFill>
                  <a:srgbClr val="000000"/>
                </a:solidFill>
                <a:latin typeface="Times New Roman"/>
              </a:rPr>
              <a:t>• </a:t>
            </a:r>
            <a:r>
              <a:rPr lang="en-US" sz="2800" b="1" dirty="0">
                <a:solidFill>
                  <a:srgbClr val="000000"/>
                </a:solidFill>
                <a:latin typeface="Times New Roman"/>
              </a:rPr>
              <a:t>Zero or No Discrimination</a:t>
            </a:r>
            <a:r>
              <a:rPr lang="en-US" sz="2800" dirty="0">
                <a:solidFill>
                  <a:srgbClr val="000000"/>
                </a:solidFill>
                <a:latin typeface="Times New Roman"/>
              </a:rPr>
              <a:t>: When an equal number of high- and low scoring students answer the item correctly.</a:t>
            </a:r>
          </a:p>
          <a:p>
            <a:pPr lvl="0" algn="just">
              <a:lnSpc>
                <a:spcPct val="100000"/>
              </a:lnSpc>
              <a:buClr>
                <a:srgbClr val="1CADE4"/>
              </a:buClr>
            </a:pPr>
            <a:r>
              <a:rPr lang="en-US" sz="2800" dirty="0">
                <a:solidFill>
                  <a:srgbClr val="000000"/>
                </a:solidFill>
                <a:latin typeface="Times New Roman"/>
              </a:rPr>
              <a:t>• </a:t>
            </a:r>
            <a:r>
              <a:rPr lang="en-US" sz="2800" b="1" dirty="0">
                <a:solidFill>
                  <a:srgbClr val="000000"/>
                </a:solidFill>
                <a:latin typeface="Times New Roman"/>
              </a:rPr>
              <a:t>Negative DI</a:t>
            </a:r>
            <a:r>
              <a:rPr lang="en-US" sz="2800" dirty="0">
                <a:solidFill>
                  <a:srgbClr val="000000"/>
                </a:solidFill>
                <a:latin typeface="Times New Roman"/>
              </a:rPr>
              <a:t>: was answered correctly more often by students with </a:t>
            </a:r>
            <a:r>
              <a:rPr lang="en-US" sz="2800" dirty="0" smtClean="0">
                <a:solidFill>
                  <a:srgbClr val="000000"/>
                </a:solidFill>
                <a:latin typeface="Times New Roman"/>
              </a:rPr>
              <a:t>low test </a:t>
            </a:r>
            <a:r>
              <a:rPr lang="en-US" sz="2800" dirty="0">
                <a:solidFill>
                  <a:srgbClr val="000000"/>
                </a:solidFill>
                <a:latin typeface="Times New Roman"/>
              </a:rPr>
              <a:t>scores than by students with high scores.</a:t>
            </a:r>
            <a:r>
              <a:rPr lang="en-US" sz="2800" dirty="0">
                <a:solidFill>
                  <a:prstClr val="black">
                    <a:lumMod val="75000"/>
                    <a:lumOff val="25000"/>
                  </a:prstClr>
                </a:solidFill>
              </a:rPr>
              <a:t> </a:t>
            </a:r>
            <a:r>
              <a:rPr lang="en-US" sz="2400" dirty="0">
                <a:solidFill>
                  <a:prstClr val="black">
                    <a:lumMod val="75000"/>
                    <a:lumOff val="25000"/>
                  </a:prstClr>
                </a:solidFill>
              </a:rPr>
              <a:t/>
            </a:r>
            <a:br>
              <a:rPr lang="en-US" sz="2400" dirty="0">
                <a:solidFill>
                  <a:prstClr val="black">
                    <a:lumMod val="75000"/>
                    <a:lumOff val="25000"/>
                  </a:prstClr>
                </a:solidFill>
              </a:rPr>
            </a:br>
            <a:endParaRPr lang="ar-EG" sz="2400" dirty="0">
              <a:solidFill>
                <a:prstClr val="black">
                  <a:lumMod val="75000"/>
                  <a:lumOff val="25000"/>
                </a:prstClr>
              </a:solidFill>
              <a:cs typeface="Times New Roman"/>
            </a:endParaRPr>
          </a:p>
          <a:p>
            <a:endParaRPr lang="ar-EG" dirty="0"/>
          </a:p>
        </p:txBody>
      </p:sp>
    </p:spTree>
    <p:extLst>
      <p:ext uri="{BB962C8B-B14F-4D97-AF65-F5344CB8AC3E}">
        <p14:creationId xmlns:p14="http://schemas.microsoft.com/office/powerpoint/2010/main" val="3144369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C4163B-5431-D9FB-7403-B46493298879}"/>
              </a:ext>
            </a:extLst>
          </p:cNvPr>
          <p:cNvSpPr txBox="1"/>
          <p:nvPr/>
        </p:nvSpPr>
        <p:spPr>
          <a:xfrm>
            <a:off x="601286" y="1041060"/>
            <a:ext cx="10958947" cy="5196166"/>
          </a:xfrm>
          <a:prstGeom prst="rect">
            <a:avLst/>
          </a:prstGeom>
          <a:noFill/>
        </p:spPr>
        <p:txBody>
          <a:bodyPr wrap="square">
            <a:spAutoFit/>
          </a:bodyPr>
          <a:lstStyle/>
          <a:p>
            <a:pPr marL="457200" indent="-457200">
              <a:lnSpc>
                <a:spcPct val="150000"/>
              </a:lnSpc>
              <a:buFont typeface="Wingdings" panose="05000000000000000000" pitchFamily="2" charset="2"/>
              <a:buChar char="§"/>
            </a:pPr>
            <a:r>
              <a:rPr lang="en-US" sz="2400" dirty="0">
                <a:cs typeface="Arial" panose="020B0604020202020204" pitchFamily="34" charset="0"/>
              </a:rPr>
              <a:t> </a:t>
            </a:r>
            <a:r>
              <a:rPr lang="en-US" sz="2800" dirty="0">
                <a:cs typeface="Arial" panose="020B0604020202020204" pitchFamily="34" charset="0"/>
              </a:rPr>
              <a:t>Introduction</a:t>
            </a:r>
          </a:p>
          <a:p>
            <a:pPr marL="457200" indent="-457200">
              <a:lnSpc>
                <a:spcPct val="150000"/>
              </a:lnSpc>
              <a:buFont typeface="Wingdings" panose="05000000000000000000" pitchFamily="2" charset="2"/>
              <a:buChar char="§"/>
            </a:pPr>
            <a:r>
              <a:rPr lang="en-US" sz="2800" dirty="0">
                <a:cs typeface="Arial" panose="020B0604020202020204" pitchFamily="34" charset="0"/>
              </a:rPr>
              <a:t>Scoring &amp; grading</a:t>
            </a:r>
          </a:p>
          <a:p>
            <a:pPr marL="457200" indent="-457200">
              <a:lnSpc>
                <a:spcPct val="150000"/>
              </a:lnSpc>
              <a:buFont typeface="Wingdings" panose="05000000000000000000" pitchFamily="2" charset="2"/>
              <a:buChar char="§"/>
            </a:pPr>
            <a:r>
              <a:rPr lang="en-US" sz="2800" dirty="0">
                <a:cs typeface="Arial" panose="020B0604020202020204" pitchFamily="34" charset="0"/>
              </a:rPr>
              <a:t> Weighting Items</a:t>
            </a:r>
          </a:p>
          <a:p>
            <a:pPr marL="457200" indent="-457200">
              <a:lnSpc>
                <a:spcPct val="150000"/>
              </a:lnSpc>
              <a:buFont typeface="Wingdings" panose="05000000000000000000" pitchFamily="2" charset="2"/>
              <a:buChar char="§"/>
            </a:pPr>
            <a:r>
              <a:rPr lang="en-US" sz="2800" dirty="0">
                <a:cs typeface="Arial" panose="020B0604020202020204" pitchFamily="34" charset="0"/>
              </a:rPr>
              <a:t> Correction for Guessing</a:t>
            </a:r>
          </a:p>
          <a:p>
            <a:pPr marL="457200" indent="-457200">
              <a:lnSpc>
                <a:spcPct val="150000"/>
              </a:lnSpc>
              <a:buFont typeface="Wingdings" panose="05000000000000000000" pitchFamily="2" charset="2"/>
              <a:buChar char="§"/>
            </a:pPr>
            <a:r>
              <a:rPr lang="en-US" sz="2800" dirty="0">
                <a:cs typeface="Arial" panose="020B0604020202020204" pitchFamily="34" charset="0"/>
              </a:rPr>
              <a:t> Item Analysis</a:t>
            </a:r>
          </a:p>
          <a:p>
            <a:pPr marL="457200" indent="-457200">
              <a:lnSpc>
                <a:spcPct val="150000"/>
              </a:lnSpc>
              <a:buFont typeface="Wingdings" panose="05000000000000000000" pitchFamily="2" charset="2"/>
              <a:buChar char="§"/>
            </a:pPr>
            <a:r>
              <a:rPr lang="en-US" sz="2800" dirty="0">
                <a:cs typeface="Arial" panose="020B0604020202020204" pitchFamily="34" charset="0"/>
              </a:rPr>
              <a:t> Performing an Item Analysis by Hand</a:t>
            </a:r>
          </a:p>
          <a:p>
            <a:pPr marL="457200" indent="-457200">
              <a:lnSpc>
                <a:spcPct val="150000"/>
              </a:lnSpc>
              <a:buFont typeface="Wingdings" panose="05000000000000000000" pitchFamily="2" charset="2"/>
              <a:buChar char="§"/>
            </a:pPr>
            <a:r>
              <a:rPr lang="en-US" sz="2800" dirty="0">
                <a:cs typeface="Arial" panose="020B0604020202020204" pitchFamily="34" charset="0"/>
              </a:rPr>
              <a:t> Test </a:t>
            </a:r>
            <a:r>
              <a:rPr lang="en-US" sz="2800" dirty="0" smtClean="0">
                <a:cs typeface="Arial" panose="020B0604020202020204" pitchFamily="34" charset="0"/>
              </a:rPr>
              <a:t>Characteristics</a:t>
            </a:r>
            <a:endParaRPr lang="en-US" sz="2800" dirty="0">
              <a:cs typeface="Arial" panose="020B0604020202020204" pitchFamily="34" charset="0"/>
            </a:endParaRPr>
          </a:p>
          <a:p>
            <a:pPr marL="457200" indent="-457200">
              <a:lnSpc>
                <a:spcPct val="150000"/>
              </a:lnSpc>
              <a:buFont typeface="Wingdings" panose="05000000000000000000" pitchFamily="2" charset="2"/>
              <a:buChar char="§"/>
            </a:pPr>
            <a:r>
              <a:rPr lang="en-US" sz="2800" dirty="0">
                <a:cs typeface="Arial" panose="020B0604020202020204" pitchFamily="34" charset="0"/>
              </a:rPr>
              <a:t> Post-Test </a:t>
            </a:r>
            <a:r>
              <a:rPr lang="en-US" sz="2800" dirty="0" smtClean="0">
                <a:cs typeface="Arial" panose="020B0604020202020204" pitchFamily="34" charset="0"/>
              </a:rPr>
              <a:t>report</a:t>
            </a:r>
            <a:r>
              <a:rPr lang="en-US" sz="2400" dirty="0" smtClean="0">
                <a:cs typeface="Arial" panose="020B0604020202020204" pitchFamily="34" charset="0"/>
              </a:rPr>
              <a:t>.</a:t>
            </a:r>
            <a:endParaRPr lang="en-US" sz="2400" dirty="0">
              <a:cs typeface="Arial" panose="020B0604020202020204" pitchFamily="34" charset="0"/>
            </a:endParaRPr>
          </a:p>
        </p:txBody>
      </p:sp>
      <p:sp>
        <p:nvSpPr>
          <p:cNvPr id="4" name="TextBox 3">
            <a:extLst>
              <a:ext uri="{FF2B5EF4-FFF2-40B4-BE49-F238E27FC236}">
                <a16:creationId xmlns:a16="http://schemas.microsoft.com/office/drawing/2014/main" xmlns="" id="{9EF78E9B-F06A-60CF-FADE-3B58450157C4}"/>
              </a:ext>
            </a:extLst>
          </p:cNvPr>
          <p:cNvSpPr txBox="1"/>
          <p:nvPr/>
        </p:nvSpPr>
        <p:spPr>
          <a:xfrm>
            <a:off x="3103418" y="261725"/>
            <a:ext cx="5694218" cy="646331"/>
          </a:xfrm>
          <a:prstGeom prst="rect">
            <a:avLst/>
          </a:prstGeom>
          <a:noFill/>
        </p:spPr>
        <p:txBody>
          <a:bodyPr wrap="square" rtlCol="0">
            <a:spAutoFit/>
          </a:bodyPr>
          <a:lstStyle/>
          <a:p>
            <a:pPr algn="ctr"/>
            <a:r>
              <a:rPr lang="en-US" sz="3600" b="1" dirty="0">
                <a:solidFill>
                  <a:schemeClr val="accent2"/>
                </a:solidFill>
                <a:cs typeface="Arial" panose="020B0604020202020204" pitchFamily="34" charset="0"/>
              </a:rPr>
              <a:t>Outlines.</a:t>
            </a:r>
            <a:r>
              <a:rPr lang="en-US" sz="3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50863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latin typeface="Times New Roman"/>
              </a:rPr>
              <a:t>B-Discrimination index (DI</a:t>
            </a:r>
            <a:r>
              <a:rPr lang="en-US" sz="3600" b="1" dirty="0" smtClean="0">
                <a:solidFill>
                  <a:srgbClr val="FF0000"/>
                </a:solidFill>
                <a:latin typeface="Times New Roman"/>
              </a:rPr>
              <a:t>).Cont.,</a:t>
            </a:r>
            <a:r>
              <a:rPr lang="en-US" sz="3600" dirty="0" smtClean="0">
                <a:solidFill>
                  <a:srgbClr val="FF0000"/>
                </a:solidFill>
              </a:rPr>
              <a:t> </a:t>
            </a:r>
            <a:r>
              <a:rPr lang="en-US" dirty="0">
                <a:solidFill>
                  <a:prstClr val="black">
                    <a:lumMod val="75000"/>
                    <a:lumOff val="25000"/>
                  </a:prstClr>
                </a:solidFill>
              </a:rPr>
              <a:t/>
            </a:r>
            <a:br>
              <a:rPr lang="en-US" dirty="0">
                <a:solidFill>
                  <a:prstClr val="black">
                    <a:lumMod val="75000"/>
                    <a:lumOff val="25000"/>
                  </a:prstClr>
                </a:solidFill>
              </a:rPr>
            </a:br>
            <a:endParaRPr lang="ar-EG" dirty="0"/>
          </a:p>
        </p:txBody>
      </p:sp>
      <p:sp>
        <p:nvSpPr>
          <p:cNvPr id="3" name="Content Placeholder 2"/>
          <p:cNvSpPr>
            <a:spLocks noGrp="1"/>
          </p:cNvSpPr>
          <p:nvPr>
            <p:ph idx="1"/>
          </p:nvPr>
        </p:nvSpPr>
        <p:spPr>
          <a:xfrm>
            <a:off x="1097280" y="1845733"/>
            <a:ext cx="10058400" cy="4725187"/>
          </a:xfrm>
        </p:spPr>
        <p:txBody>
          <a:bodyPr>
            <a:noAutofit/>
          </a:bodyPr>
          <a:lstStyle/>
          <a:p>
            <a:r>
              <a:rPr lang="en-US" sz="2400" b="1" dirty="0">
                <a:solidFill>
                  <a:srgbClr val="FF0000"/>
                </a:solidFill>
                <a:latin typeface="Times New Roman"/>
              </a:rPr>
              <a:t>Formula:</a:t>
            </a:r>
          </a:p>
          <a:p>
            <a:r>
              <a:rPr lang="en-US" sz="2400" u="sng" dirty="0">
                <a:solidFill>
                  <a:srgbClr val="000000"/>
                </a:solidFill>
                <a:latin typeface="Times New Roman"/>
              </a:rPr>
              <a:t>• </a:t>
            </a:r>
            <a:r>
              <a:rPr lang="pl-PL" sz="2400" u="sng" dirty="0">
                <a:solidFill>
                  <a:srgbClr val="FF0000"/>
                </a:solidFill>
                <a:latin typeface="Times New Roman"/>
              </a:rPr>
              <a:t>DI= PU −PL / ½ total </a:t>
            </a:r>
          </a:p>
          <a:p>
            <a:r>
              <a:rPr lang="en-US" sz="2400" dirty="0" smtClean="0">
                <a:solidFill>
                  <a:srgbClr val="000000"/>
                </a:solidFill>
                <a:latin typeface="Times New Roman"/>
              </a:rPr>
              <a:t>• </a:t>
            </a:r>
            <a:r>
              <a:rPr lang="en-US" sz="2400" b="1" dirty="0" smtClean="0">
                <a:solidFill>
                  <a:srgbClr val="FF0000"/>
                </a:solidFill>
                <a:latin typeface="Times New Roman"/>
              </a:rPr>
              <a:t>P</a:t>
            </a:r>
            <a:r>
              <a:rPr lang="en-US" sz="1600" b="1" dirty="0" smtClean="0">
                <a:solidFill>
                  <a:srgbClr val="FF0000"/>
                </a:solidFill>
                <a:latin typeface="Times New Roman"/>
              </a:rPr>
              <a:t>U</a:t>
            </a:r>
            <a:r>
              <a:rPr lang="en-US" sz="2400" b="1" dirty="0" smtClean="0">
                <a:solidFill>
                  <a:srgbClr val="000000"/>
                </a:solidFill>
                <a:latin typeface="Times New Roman"/>
              </a:rPr>
              <a:t> </a:t>
            </a:r>
            <a:r>
              <a:rPr lang="en-US" sz="2400" dirty="0" smtClean="0">
                <a:solidFill>
                  <a:srgbClr val="000000"/>
                </a:solidFill>
                <a:latin typeface="Times New Roman"/>
              </a:rPr>
              <a:t>Fraction of students in the high-scoring group who answered the item</a:t>
            </a:r>
          </a:p>
          <a:p>
            <a:r>
              <a:rPr lang="en-US" sz="2400" dirty="0" smtClean="0">
                <a:solidFill>
                  <a:srgbClr val="000000"/>
                </a:solidFill>
                <a:latin typeface="Times New Roman"/>
              </a:rPr>
              <a:t>correctly</a:t>
            </a:r>
            <a:r>
              <a:rPr lang="en-US" sz="2400" dirty="0">
                <a:solidFill>
                  <a:srgbClr val="000000"/>
                </a:solidFill>
                <a:latin typeface="Times New Roman"/>
              </a:rPr>
              <a:t>.</a:t>
            </a:r>
          </a:p>
          <a:p>
            <a:r>
              <a:rPr lang="en-US" sz="2400" dirty="0">
                <a:solidFill>
                  <a:srgbClr val="000000"/>
                </a:solidFill>
                <a:latin typeface="Times New Roman"/>
              </a:rPr>
              <a:t>• </a:t>
            </a:r>
            <a:r>
              <a:rPr lang="en-US" sz="2400" b="1" dirty="0">
                <a:solidFill>
                  <a:srgbClr val="FF0000"/>
                </a:solidFill>
                <a:latin typeface="Times New Roman"/>
              </a:rPr>
              <a:t>P</a:t>
            </a:r>
            <a:r>
              <a:rPr lang="en-US" b="1" dirty="0">
                <a:solidFill>
                  <a:srgbClr val="FF0000"/>
                </a:solidFill>
                <a:latin typeface="Times New Roman"/>
              </a:rPr>
              <a:t>L</a:t>
            </a:r>
            <a:r>
              <a:rPr lang="en-US" sz="2400" b="1" dirty="0">
                <a:solidFill>
                  <a:srgbClr val="000000"/>
                </a:solidFill>
                <a:latin typeface="Times New Roman"/>
              </a:rPr>
              <a:t> </a:t>
            </a:r>
            <a:r>
              <a:rPr lang="en-US" sz="2400" dirty="0">
                <a:solidFill>
                  <a:srgbClr val="000000"/>
                </a:solidFill>
                <a:latin typeface="Times New Roman"/>
              </a:rPr>
              <a:t>Fraction of students in the low-scoring group who answered the item</a:t>
            </a:r>
          </a:p>
          <a:p>
            <a:r>
              <a:rPr lang="en-US" sz="2400" dirty="0">
                <a:solidFill>
                  <a:srgbClr val="000000"/>
                </a:solidFill>
                <a:latin typeface="Times New Roman"/>
              </a:rPr>
              <a:t>correctly.</a:t>
            </a:r>
          </a:p>
          <a:p>
            <a:r>
              <a:rPr lang="en-US" sz="2400" dirty="0">
                <a:solidFill>
                  <a:srgbClr val="000000"/>
                </a:solidFill>
                <a:latin typeface="Times New Roman"/>
              </a:rPr>
              <a:t>• </a:t>
            </a:r>
            <a:r>
              <a:rPr lang="en-US" sz="2400" b="1" dirty="0">
                <a:solidFill>
                  <a:srgbClr val="FF0000"/>
                </a:solidFill>
                <a:latin typeface="Times New Roman"/>
              </a:rPr>
              <a:t>The D value ranges </a:t>
            </a:r>
            <a:r>
              <a:rPr lang="en-US" sz="2400" dirty="0">
                <a:solidFill>
                  <a:srgbClr val="000000"/>
                </a:solidFill>
                <a:latin typeface="Times New Roman"/>
              </a:rPr>
              <a:t>from-1.00 to +1.00. In general, the higher the</a:t>
            </a:r>
          </a:p>
          <a:p>
            <a:r>
              <a:rPr lang="en-US" sz="2400" dirty="0">
                <a:solidFill>
                  <a:srgbClr val="000000"/>
                </a:solidFill>
                <a:latin typeface="Times New Roman"/>
              </a:rPr>
              <a:t>positive value, the better the test item.</a:t>
            </a:r>
            <a:r>
              <a:rPr lang="en-US" sz="2400" dirty="0"/>
              <a:t> </a:t>
            </a:r>
          </a:p>
        </p:txBody>
      </p:sp>
    </p:spTree>
    <p:extLst>
      <p:ext uri="{BB962C8B-B14F-4D97-AF65-F5344CB8AC3E}">
        <p14:creationId xmlns:p14="http://schemas.microsoft.com/office/powerpoint/2010/main" val="503299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FF0000"/>
                </a:solidFill>
                <a:latin typeface="+mn-lt"/>
              </a:rPr>
              <a:t>B-Discrimination index (DI</a:t>
            </a:r>
            <a:r>
              <a:rPr lang="en-US" sz="3600" b="1" dirty="0" smtClean="0">
                <a:solidFill>
                  <a:srgbClr val="FF0000"/>
                </a:solidFill>
                <a:latin typeface="+mn-lt"/>
              </a:rPr>
              <a:t>).Cont.,</a:t>
            </a:r>
            <a:endParaRPr lang="ar-EG" sz="3600" b="1" dirty="0">
              <a:solidFill>
                <a:srgbClr val="FF0000"/>
              </a:solidFill>
              <a:latin typeface="+mn-lt"/>
            </a:endParaRPr>
          </a:p>
        </p:txBody>
      </p:sp>
      <p:sp>
        <p:nvSpPr>
          <p:cNvPr id="3" name="Content Placeholder 2"/>
          <p:cNvSpPr>
            <a:spLocks noGrp="1"/>
          </p:cNvSpPr>
          <p:nvPr>
            <p:ph idx="1"/>
          </p:nvPr>
        </p:nvSpPr>
        <p:spPr/>
        <p:txBody>
          <a:bodyPr/>
          <a:lstStyle/>
          <a:p>
            <a:endParaRPr lang="en-US" sz="2800" dirty="0" smtClean="0"/>
          </a:p>
          <a:p>
            <a:pPr>
              <a:lnSpc>
                <a:spcPct val="150000"/>
              </a:lnSpc>
            </a:pPr>
            <a:r>
              <a:rPr lang="en-US" sz="2800" dirty="0" smtClean="0">
                <a:solidFill>
                  <a:srgbClr val="FF0000"/>
                </a:solidFill>
              </a:rPr>
              <a:t>Example</a:t>
            </a:r>
            <a:r>
              <a:rPr lang="en-US" sz="2800" dirty="0">
                <a:solidFill>
                  <a:srgbClr val="FF0000"/>
                </a:solidFill>
              </a:rPr>
              <a:t>: </a:t>
            </a:r>
            <a:r>
              <a:rPr lang="en-US" sz="2800" dirty="0"/>
              <a:t>The Total number of students are 100 &amp; the upper group </a:t>
            </a:r>
            <a:r>
              <a:rPr lang="en-US" sz="2800" dirty="0" smtClean="0"/>
              <a:t>80% answered </a:t>
            </a:r>
            <a:r>
              <a:rPr lang="en-US" sz="2800" dirty="0"/>
              <a:t>correctly and in the lower group 40% answered </a:t>
            </a:r>
            <a:r>
              <a:rPr lang="en-US" sz="2800" dirty="0" smtClean="0"/>
              <a:t>correctly</a:t>
            </a:r>
            <a:r>
              <a:rPr lang="en-US" sz="2800" dirty="0"/>
              <a:t>.</a:t>
            </a:r>
            <a:endParaRPr lang="en-US" sz="2800" dirty="0" smtClean="0"/>
          </a:p>
          <a:p>
            <a:pPr>
              <a:lnSpc>
                <a:spcPct val="150000"/>
              </a:lnSpc>
            </a:pPr>
            <a:r>
              <a:rPr lang="en-US" sz="2800" dirty="0" smtClean="0"/>
              <a:t>The DI </a:t>
            </a:r>
            <a:r>
              <a:rPr lang="en-US" sz="2800" dirty="0"/>
              <a:t>would be (80 - 40) </a:t>
            </a:r>
            <a:r>
              <a:rPr lang="en-US" sz="2800" dirty="0" smtClean="0"/>
              <a:t>/ 50 = </a:t>
            </a:r>
            <a:r>
              <a:rPr lang="en-US" sz="2800" dirty="0"/>
              <a:t>0.8</a:t>
            </a:r>
            <a:r>
              <a:rPr lang="en-US" dirty="0"/>
              <a:t/>
            </a:r>
            <a:br>
              <a:rPr lang="en-US" dirty="0"/>
            </a:br>
            <a:endParaRPr lang="en-US" dirty="0"/>
          </a:p>
          <a:p>
            <a:endParaRPr lang="ar-EG" dirty="0"/>
          </a:p>
        </p:txBody>
      </p:sp>
    </p:spTree>
    <p:extLst>
      <p:ext uri="{BB962C8B-B14F-4D97-AF65-F5344CB8AC3E}">
        <p14:creationId xmlns:p14="http://schemas.microsoft.com/office/powerpoint/2010/main" val="2004400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pc="0">
                <a:solidFill>
                  <a:srgbClr val="FF0000"/>
                </a:solidFill>
                <a:latin typeface="Times New Roman"/>
                <a:ea typeface="+mn-ea"/>
                <a:cs typeface="+mn-cs"/>
              </a:rPr>
              <a:t>Interpreting Discrimination Result</a:t>
            </a:r>
            <a:endParaRPr lang="ar-EG" sz="3600">
              <a:solidFill>
                <a:srgbClr val="FF0000"/>
              </a:solidFill>
            </a:endParaRPr>
          </a:p>
        </p:txBody>
      </p:sp>
      <p:sp>
        <p:nvSpPr>
          <p:cNvPr id="3" name="Content Placeholder 2"/>
          <p:cNvSpPr>
            <a:spLocks noGrp="1"/>
          </p:cNvSpPr>
          <p:nvPr>
            <p:ph idx="1"/>
          </p:nvPr>
        </p:nvSpPr>
        <p:spPr>
          <a:xfrm>
            <a:off x="1097280" y="1845734"/>
            <a:ext cx="10058400" cy="4478866"/>
          </a:xfrm>
        </p:spPr>
        <p:txBody>
          <a:bodyPr>
            <a:normAutofit fontScale="25000" lnSpcReduction="20000"/>
          </a:bodyPr>
          <a:lstStyle/>
          <a:p>
            <a:pPr marL="0" indent="0">
              <a:buNone/>
            </a:pPr>
            <a:endParaRPr lang="en-US" b="1" dirty="0">
              <a:solidFill>
                <a:srgbClr val="000000"/>
              </a:solidFill>
              <a:latin typeface="Times New Roman"/>
            </a:endParaRPr>
          </a:p>
          <a:p>
            <a:pPr algn="just">
              <a:lnSpc>
                <a:spcPct val="150000"/>
              </a:lnSpc>
            </a:pPr>
            <a:r>
              <a:rPr lang="en-US" dirty="0">
                <a:solidFill>
                  <a:srgbClr val="000000"/>
                </a:solidFill>
                <a:latin typeface="Times New Roman"/>
              </a:rPr>
              <a:t>• </a:t>
            </a:r>
            <a:r>
              <a:rPr lang="en-US" sz="9000" b="1" dirty="0">
                <a:solidFill>
                  <a:srgbClr val="000000"/>
                </a:solidFill>
                <a:latin typeface="Times New Roman"/>
                <a:cs typeface="+mj-cs"/>
              </a:rPr>
              <a:t>D-value= +1.0 </a:t>
            </a:r>
            <a:r>
              <a:rPr lang="en-US" sz="9000" dirty="0">
                <a:solidFill>
                  <a:srgbClr val="000000"/>
                </a:solidFill>
                <a:latin typeface="Times New Roman"/>
                <a:cs typeface="+mj-cs"/>
              </a:rPr>
              <a:t>All students in the upper group answered correctly, and all students in the lower group answered incorrectly. </a:t>
            </a:r>
            <a:r>
              <a:rPr lang="en-US" sz="9000" dirty="0">
                <a:solidFill>
                  <a:srgbClr val="FF0000"/>
                </a:solidFill>
                <a:latin typeface="Times New Roman"/>
                <a:cs typeface="+mj-cs"/>
              </a:rPr>
              <a:t>maximum positive discriminating power is rarely achieved</a:t>
            </a:r>
            <a:r>
              <a:rPr lang="en-US" sz="9000" dirty="0">
                <a:solidFill>
                  <a:srgbClr val="000000"/>
                </a:solidFill>
                <a:latin typeface="Times New Roman"/>
                <a:cs typeface="+mj-cs"/>
              </a:rPr>
              <a:t>.</a:t>
            </a:r>
          </a:p>
          <a:p>
            <a:pPr algn="just">
              <a:lnSpc>
                <a:spcPct val="150000"/>
              </a:lnSpc>
            </a:pPr>
            <a:r>
              <a:rPr lang="en-US" sz="9000" dirty="0">
                <a:solidFill>
                  <a:srgbClr val="000000"/>
                </a:solidFill>
                <a:latin typeface="Times New Roman"/>
                <a:cs typeface="+mj-cs"/>
              </a:rPr>
              <a:t>• </a:t>
            </a:r>
            <a:r>
              <a:rPr lang="en-US" sz="9000" b="1" dirty="0">
                <a:solidFill>
                  <a:srgbClr val="000000"/>
                </a:solidFill>
                <a:latin typeface="Times New Roman"/>
                <a:cs typeface="+mj-cs"/>
              </a:rPr>
              <a:t>D-value = 0.00 </a:t>
            </a:r>
            <a:r>
              <a:rPr lang="en-US" sz="9000" dirty="0">
                <a:solidFill>
                  <a:srgbClr val="000000"/>
                </a:solidFill>
                <a:latin typeface="Times New Roman"/>
                <a:cs typeface="+mj-cs"/>
              </a:rPr>
              <a:t>Equal numbers of students in the upper and lower groups answered the item correctly, and this item has </a:t>
            </a:r>
            <a:r>
              <a:rPr lang="en-US" sz="9000" dirty="0">
                <a:solidFill>
                  <a:srgbClr val="FF0000"/>
                </a:solidFill>
                <a:latin typeface="Times New Roman"/>
                <a:cs typeface="+mj-cs"/>
              </a:rPr>
              <a:t>no discriminating power and that mean the item will be omitted</a:t>
            </a:r>
          </a:p>
          <a:p>
            <a:pPr algn="just">
              <a:lnSpc>
                <a:spcPct val="150000"/>
              </a:lnSpc>
            </a:pPr>
            <a:r>
              <a:rPr lang="en-US" sz="9000" dirty="0">
                <a:solidFill>
                  <a:srgbClr val="000000"/>
                </a:solidFill>
                <a:latin typeface="Times New Roman"/>
                <a:cs typeface="+mj-cs"/>
              </a:rPr>
              <a:t>• </a:t>
            </a:r>
            <a:r>
              <a:rPr lang="en-US" sz="9000" b="1" dirty="0">
                <a:solidFill>
                  <a:srgbClr val="000000"/>
                </a:solidFill>
                <a:latin typeface="Times New Roman"/>
                <a:cs typeface="+mj-cs"/>
              </a:rPr>
              <a:t>Negative D-values </a:t>
            </a:r>
            <a:r>
              <a:rPr lang="en-US" sz="9000" dirty="0">
                <a:solidFill>
                  <a:srgbClr val="000000"/>
                </a:solidFill>
                <a:latin typeface="Times New Roman"/>
                <a:cs typeface="+mj-cs"/>
              </a:rPr>
              <a:t>should be reviewed carefully; usually they indicate items that </a:t>
            </a:r>
            <a:r>
              <a:rPr lang="en-US" sz="9000" dirty="0">
                <a:solidFill>
                  <a:srgbClr val="FF0000"/>
                </a:solidFill>
                <a:latin typeface="Times New Roman"/>
                <a:cs typeface="+mj-cs"/>
              </a:rPr>
              <a:t>need to be revised and that mean the item will be omitted</a:t>
            </a:r>
            <a:r>
              <a:rPr lang="en-US" sz="9000" dirty="0">
                <a:cs typeface="+mj-cs"/>
              </a:rPr>
              <a:t> </a:t>
            </a:r>
            <a:br>
              <a:rPr lang="en-US" sz="9000" dirty="0">
                <a:cs typeface="+mj-cs"/>
              </a:rPr>
            </a:br>
            <a:endParaRPr lang="ar-EG" sz="9000" dirty="0">
              <a:cs typeface="+mj-cs"/>
            </a:endParaRPr>
          </a:p>
        </p:txBody>
      </p:sp>
    </p:spTree>
    <p:extLst>
      <p:ext uri="{BB962C8B-B14F-4D97-AF65-F5344CB8AC3E}">
        <p14:creationId xmlns:p14="http://schemas.microsoft.com/office/powerpoint/2010/main" val="3396117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spc="0">
                <a:solidFill>
                  <a:srgbClr val="FF0000"/>
                </a:solidFill>
                <a:latin typeface="Times New Roman"/>
              </a:rPr>
              <a:t>Example for Discrimination Index</a:t>
            </a:r>
            <a:endParaRPr lang="ar-EG"/>
          </a:p>
        </p:txBody>
      </p:sp>
      <p:sp>
        <p:nvSpPr>
          <p:cNvPr id="3" name="Text Placeholder 2"/>
          <p:cNvSpPr>
            <a:spLocks noGrp="1"/>
          </p:cNvSpPr>
          <p:nvPr>
            <p:ph type="body" idx="1"/>
          </p:nvPr>
        </p:nvSpPr>
        <p:spPr/>
        <p:txBody>
          <a:bodyPr/>
          <a:lstStyle/>
          <a:p>
            <a:pPr lvl="0">
              <a:buClr>
                <a:srgbClr val="1CADE4"/>
              </a:buClr>
            </a:pPr>
            <a:r>
              <a:rPr lang="en-US" sz="2500" b="1">
                <a:solidFill>
                  <a:srgbClr val="1CADE4"/>
                </a:solidFill>
              </a:rPr>
              <a:t>Let's </a:t>
            </a:r>
            <a:r>
              <a:rPr lang="en-US" sz="2500" b="1" cap="none">
                <a:solidFill>
                  <a:srgbClr val="1CADE4"/>
                </a:solidFill>
              </a:rPr>
              <a:t>Practice.</a:t>
            </a:r>
            <a:endParaRPr lang="x-none" sz="2500" b="1">
              <a:solidFill>
                <a:srgbClr val="1CADE4"/>
              </a:solidFill>
            </a:endParaRPr>
          </a:p>
          <a:p>
            <a:endParaRPr lang="ar-EG"/>
          </a:p>
        </p:txBody>
      </p:sp>
      <p:sp>
        <p:nvSpPr>
          <p:cNvPr id="4" name="Content Placeholder 3"/>
          <p:cNvSpPr>
            <a:spLocks noGrp="1"/>
          </p:cNvSpPr>
          <p:nvPr>
            <p:ph sz="half" idx="2"/>
          </p:nvPr>
        </p:nvSpPr>
        <p:spPr/>
        <p:txBody>
          <a:bodyPr>
            <a:normAutofit/>
          </a:bodyPr>
          <a:lstStyle/>
          <a:p>
            <a:pPr marL="0" lvl="0" indent="0" defTabSz="457200">
              <a:lnSpc>
                <a:spcPct val="100000"/>
              </a:lnSpc>
              <a:spcBef>
                <a:spcPts val="0"/>
              </a:spcBef>
              <a:spcAft>
                <a:spcPts val="0"/>
              </a:spcAft>
              <a:buClrTx/>
              <a:buSzTx/>
              <a:buNone/>
            </a:pPr>
            <a:r>
              <a:rPr lang="en-GB" sz="2800" dirty="0">
                <a:solidFill>
                  <a:prstClr val="black"/>
                </a:solidFill>
                <a:cs typeface="+mj-cs"/>
              </a:rPr>
              <a:t>DI= PU −PL / ½ total </a:t>
            </a:r>
            <a:endParaRPr lang="x-none" sz="2800">
              <a:solidFill>
                <a:prstClr val="black"/>
              </a:solidFill>
              <a:cs typeface="+mj-cs"/>
            </a:endParaRPr>
          </a:p>
          <a:p>
            <a:pPr marL="0" lvl="0" indent="0" defTabSz="457200">
              <a:lnSpc>
                <a:spcPct val="100000"/>
              </a:lnSpc>
              <a:spcBef>
                <a:spcPts val="0"/>
              </a:spcBef>
              <a:spcAft>
                <a:spcPts val="0"/>
              </a:spcAft>
              <a:buClrTx/>
              <a:buSzTx/>
              <a:buNone/>
            </a:pPr>
            <a:r>
              <a:rPr lang="en-GB" sz="2800" dirty="0">
                <a:solidFill>
                  <a:prstClr val="black"/>
                </a:solidFill>
                <a:cs typeface="+mj-cs"/>
              </a:rPr>
              <a:t>DI= (30- 10)/50= 0.4</a:t>
            </a:r>
            <a:endParaRPr lang="x-none" sz="2800">
              <a:solidFill>
                <a:prstClr val="black"/>
              </a:solidFill>
              <a:cs typeface="+mj-cs"/>
            </a:endParaRPr>
          </a:p>
          <a:p>
            <a:endParaRPr lang="ar-EG" sz="2800" dirty="0">
              <a:cs typeface="+mj-cs"/>
            </a:endParaRPr>
          </a:p>
        </p:txBody>
      </p:sp>
      <p:sp>
        <p:nvSpPr>
          <p:cNvPr id="5" name="Text Placeholder 4"/>
          <p:cNvSpPr>
            <a:spLocks noGrp="1"/>
          </p:cNvSpPr>
          <p:nvPr>
            <p:ph type="body" sz="quarter" idx="3"/>
          </p:nvPr>
        </p:nvSpPr>
        <p:spPr/>
        <p:txBody>
          <a:bodyPr/>
          <a:lstStyle/>
          <a:p>
            <a:r>
              <a:rPr lang="en-GB" b="1" dirty="0" smtClean="0">
                <a:solidFill>
                  <a:srgbClr val="FF0000"/>
                </a:solidFill>
              </a:rPr>
              <a:t>Students  number= 100</a:t>
            </a:r>
            <a:endParaRPr lang="ar-EG" b="1" dirty="0">
              <a:solidFill>
                <a:srgbClr val="FF0000"/>
              </a:solidFill>
            </a:endParaRPr>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849938" y="2457450"/>
            <a:ext cx="5649912"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131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p>
        </p:txBody>
      </p:sp>
      <p:sp>
        <p:nvSpPr>
          <p:cNvPr id="3" name="Content Placeholder 2"/>
          <p:cNvSpPr>
            <a:spLocks noGrp="1"/>
          </p:cNvSpPr>
          <p:nvPr>
            <p:ph idx="1"/>
          </p:nvPr>
        </p:nvSpPr>
        <p:spPr/>
        <p:txBody>
          <a:bodyPr>
            <a:normAutofit/>
          </a:bodyPr>
          <a:lstStyle/>
          <a:p>
            <a:pPr algn="just"/>
            <a:r>
              <a:rPr lang="en-US" sz="3200">
                <a:latin typeface="Times New Roman" panose="02020603050405020304" pitchFamily="18" charset="0"/>
                <a:cs typeface="Times New Roman" panose="02020603050405020304" pitchFamily="18" charset="0"/>
              </a:rPr>
              <a:t>Distractor analysis is a process used in test development and evaluation to examine how well the incorrect answer choices (distractors) in multiple-choice questions (MCQs) function.</a:t>
            </a:r>
          </a:p>
          <a:p>
            <a:pPr algn="just"/>
            <a:r>
              <a:rPr lang="en-US" sz="3200"/>
              <a:t>It helps in assessing whether distractors are effective in differentiating between high-performing and low-performing test-takers.</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54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sp>
        <p:nvSpPr>
          <p:cNvPr id="3" name="Content Placeholder 2"/>
          <p:cNvSpPr>
            <a:spLocks noGrp="1"/>
          </p:cNvSpPr>
          <p:nvPr>
            <p:ph idx="1"/>
          </p:nvPr>
        </p:nvSpPr>
        <p:spPr/>
        <p:txBody>
          <a:bodyPr>
            <a:normAutofit/>
          </a:bodyPr>
          <a:lstStyle/>
          <a:p>
            <a:pPr algn="just"/>
            <a:r>
              <a:rPr lang="en-US" sz="3200">
                <a:latin typeface="Times New Roman" panose="02020603050405020304" pitchFamily="18" charset="0"/>
                <a:cs typeface="Times New Roman" panose="02020603050405020304" pitchFamily="18" charset="0"/>
              </a:rPr>
              <a:t>Importance of Distractor Analysis:-</a:t>
            </a:r>
          </a:p>
          <a:p>
            <a:pPr algn="just"/>
            <a:r>
              <a:rPr lang="en-US" sz="3200" b="1">
                <a:solidFill>
                  <a:srgbClr val="FF0000"/>
                </a:solidFill>
                <a:latin typeface="Times New Roman" panose="02020603050405020304" pitchFamily="18" charset="0"/>
                <a:cs typeface="Times New Roman" panose="02020603050405020304" pitchFamily="18" charset="0"/>
              </a:rPr>
              <a:t>Improves Item Quality</a:t>
            </a:r>
            <a:r>
              <a:rPr lang="en-US" sz="3200" b="1">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Identifies poor distractors that do not function as intended.</a:t>
            </a:r>
          </a:p>
          <a:p>
            <a:pPr algn="just"/>
            <a:r>
              <a:rPr lang="en-US" sz="3200" b="1">
                <a:solidFill>
                  <a:srgbClr val="FF0000"/>
                </a:solidFill>
                <a:latin typeface="Times New Roman" panose="02020603050405020304" pitchFamily="18" charset="0"/>
                <a:cs typeface="Times New Roman" panose="02020603050405020304" pitchFamily="18" charset="0"/>
              </a:rPr>
              <a:t>Detects Misleading or Irrelevant Distractors:</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Prevents ambiguity and ensures fairness in testing.</a:t>
            </a:r>
          </a:p>
          <a:p>
            <a:pPr algn="just"/>
            <a:r>
              <a:rPr lang="en-US" sz="3200" b="1">
                <a:solidFill>
                  <a:srgbClr val="FF0000"/>
                </a:solidFill>
                <a:latin typeface="Times New Roman" panose="02020603050405020304" pitchFamily="18" charset="0"/>
                <a:cs typeface="Times New Roman" panose="02020603050405020304" pitchFamily="18" charset="0"/>
              </a:rPr>
              <a:t>Supports Student Learning:</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Reveals common misconceptions and learning gaps.</a:t>
            </a:r>
          </a:p>
        </p:txBody>
      </p:sp>
    </p:spTree>
    <p:extLst>
      <p:ext uri="{BB962C8B-B14F-4D97-AF65-F5344CB8AC3E}">
        <p14:creationId xmlns:p14="http://schemas.microsoft.com/office/powerpoint/2010/main" val="2792286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sp>
        <p:nvSpPr>
          <p:cNvPr id="3" name="Content Placeholder 2"/>
          <p:cNvSpPr>
            <a:spLocks noGrp="1"/>
          </p:cNvSpPr>
          <p:nvPr>
            <p:ph idx="1"/>
          </p:nvPr>
        </p:nvSpPr>
        <p:spPr/>
        <p:txBody>
          <a:bodyPr>
            <a:noAutofit/>
          </a:bodyPr>
          <a:lstStyle/>
          <a:p>
            <a:pPr algn="just"/>
            <a:r>
              <a:rPr lang="en-US" sz="3200"/>
              <a:t>Key Metrics in Distractor Analysis:- </a:t>
            </a:r>
          </a:p>
          <a:p>
            <a:pPr algn="just"/>
            <a:r>
              <a:rPr lang="en-US" sz="3200" b="1">
                <a:solidFill>
                  <a:srgbClr val="FF0000"/>
                </a:solidFill>
              </a:rPr>
              <a:t>Distractor Functioning:</a:t>
            </a:r>
            <a:r>
              <a:rPr lang="en-US" sz="3200">
                <a:solidFill>
                  <a:srgbClr val="FF0000"/>
                </a:solidFill>
              </a:rPr>
              <a:t> </a:t>
            </a:r>
            <a:r>
              <a:rPr lang="en-US" sz="3200"/>
              <a:t>Determines whether distractors attract students who lack knowledge of the correct answer</a:t>
            </a:r>
          </a:p>
          <a:p>
            <a:pPr algn="just"/>
            <a:r>
              <a:rPr lang="en-US" sz="3200" b="1">
                <a:solidFill>
                  <a:srgbClr val="FF0000"/>
                </a:solidFill>
              </a:rPr>
              <a:t>Distractor Attractiveness</a:t>
            </a:r>
            <a:r>
              <a:rPr lang="en-US" sz="3200" b="1"/>
              <a:t>:</a:t>
            </a:r>
            <a:r>
              <a:rPr lang="en-US" sz="3200"/>
              <a:t> Evaluates how many students select each distractor</a:t>
            </a:r>
          </a:p>
          <a:p>
            <a:pPr algn="just"/>
            <a:r>
              <a:rPr lang="en-US" sz="3200" b="1">
                <a:solidFill>
                  <a:srgbClr val="FF0000"/>
                </a:solidFill>
              </a:rPr>
              <a:t>Item Difficulty Index (P-value):</a:t>
            </a:r>
            <a:r>
              <a:rPr lang="en-US" sz="3200">
                <a:solidFill>
                  <a:srgbClr val="FF0000"/>
                </a:solidFill>
              </a:rPr>
              <a:t> </a:t>
            </a:r>
            <a:r>
              <a:rPr lang="en-US" sz="3200"/>
              <a:t>The proportion of students who answered the question correctly. A very high or very low P-value may indicate poorly functioning distractors.</a:t>
            </a:r>
          </a:p>
        </p:txBody>
      </p:sp>
    </p:spTree>
    <p:extLst>
      <p:ext uri="{BB962C8B-B14F-4D97-AF65-F5344CB8AC3E}">
        <p14:creationId xmlns:p14="http://schemas.microsoft.com/office/powerpoint/2010/main" val="510875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sp>
        <p:nvSpPr>
          <p:cNvPr id="3" name="Content Placeholder 2"/>
          <p:cNvSpPr>
            <a:spLocks noGrp="1"/>
          </p:cNvSpPr>
          <p:nvPr>
            <p:ph idx="1"/>
          </p:nvPr>
        </p:nvSpPr>
        <p:spPr/>
        <p:txBody>
          <a:bodyPr>
            <a:normAutofit lnSpcReduction="10000"/>
          </a:bodyPr>
          <a:lstStyle/>
          <a:p>
            <a:pPr algn="just"/>
            <a:r>
              <a:rPr lang="en-US" sz="3200" b="1">
                <a:solidFill>
                  <a:srgbClr val="FF0000"/>
                </a:solidFill>
                <a:latin typeface="Times New Roman" panose="02020603050405020304" pitchFamily="18" charset="0"/>
                <a:cs typeface="Times New Roman" panose="02020603050405020304" pitchFamily="18" charset="0"/>
              </a:rPr>
              <a:t>Item Discrimination Index (D-value):</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The difference in the percentage of high- and low-performing students selecting the correct answer. Effective distractors should attract more low-performing students.</a:t>
            </a:r>
          </a:p>
          <a:p>
            <a:pPr algn="just"/>
            <a:r>
              <a:rPr lang="en-US" sz="3200" b="1">
                <a:solidFill>
                  <a:srgbClr val="FF0000"/>
                </a:solidFill>
                <a:latin typeface="Times New Roman" panose="02020603050405020304" pitchFamily="18" charset="0"/>
                <a:cs typeface="Times New Roman" panose="02020603050405020304" pitchFamily="18" charset="0"/>
              </a:rPr>
              <a:t>Response Frequency:</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The percentage of students selecting each answer choice (correct and incorrect).</a:t>
            </a:r>
            <a:r>
              <a:rPr lang="en-US" sz="3200" b="1">
                <a:solidFill>
                  <a:srgbClr val="538135"/>
                </a:solidFill>
                <a:latin typeface="Times New Roman" panose="02020603050405020304" pitchFamily="18" charset="0"/>
              </a:rPr>
              <a:t> Any distractor that has been selected by less than 5 % of the student</a:t>
            </a:r>
            <a:br>
              <a:rPr lang="en-US" sz="3200" b="1">
                <a:solidFill>
                  <a:srgbClr val="538135"/>
                </a:solidFill>
                <a:latin typeface="Times New Roman" panose="02020603050405020304" pitchFamily="18" charset="0"/>
              </a:rPr>
            </a:br>
            <a:r>
              <a:rPr lang="en-US" sz="3200" b="1">
                <a:solidFill>
                  <a:srgbClr val="538135"/>
                </a:solidFill>
                <a:latin typeface="Times New Roman" panose="02020603050405020304" pitchFamily="18" charset="0"/>
              </a:rPr>
              <a:t>is considered be non-functional distractor</a:t>
            </a:r>
            <a:r>
              <a:rPr lang="en-US" sz="3200"/>
              <a:t> </a:t>
            </a:r>
            <a:br>
              <a:rPr lang="en-US" sz="3200"/>
            </a:b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422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sp>
        <p:nvSpPr>
          <p:cNvPr id="3" name="Content Placeholder 2"/>
          <p:cNvSpPr>
            <a:spLocks noGrp="1"/>
          </p:cNvSpPr>
          <p:nvPr>
            <p:ph idx="1"/>
          </p:nvPr>
        </p:nvSpPr>
        <p:spPr/>
        <p:txBody>
          <a:bodyPr>
            <a:normAutofit/>
          </a:bodyPr>
          <a:lstStyle/>
          <a:p>
            <a:pPr algn="just"/>
            <a:r>
              <a:rPr lang="en-US" sz="3200" b="1">
                <a:solidFill>
                  <a:srgbClr val="000000"/>
                </a:solidFill>
                <a:latin typeface="Times New Roman" panose="02020603050405020304" pitchFamily="18" charset="0"/>
                <a:cs typeface="Times New Roman" panose="02020603050405020304" pitchFamily="18" charset="0"/>
              </a:rPr>
              <a:t>Formulas</a:t>
            </a:r>
            <a:r>
              <a:rPr lang="en-US" sz="3200">
                <a:solidFill>
                  <a:srgbClr val="000000"/>
                </a:solidFill>
                <a:latin typeface="Times New Roman" panose="02020603050405020304" pitchFamily="18" charset="0"/>
                <a:cs typeface="Times New Roman" panose="02020603050405020304" pitchFamily="18" charset="0"/>
              </a:rPr>
              <a:t>:</a:t>
            </a:r>
            <a:br>
              <a:rPr lang="en-US" sz="3200">
                <a:solidFill>
                  <a:srgbClr val="000000"/>
                </a:solidFill>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Distractor Index = Number of students selecting the distractor/Total</a:t>
            </a:r>
            <a:br>
              <a:rPr lang="en-US" sz="3200">
                <a:solidFill>
                  <a:srgbClr val="000000"/>
                </a:solidFill>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number of students × 100</a:t>
            </a:r>
            <a:r>
              <a:rPr lang="en-US" sz="3200">
                <a:latin typeface="Times New Roman" panose="02020603050405020304" pitchFamily="18" charset="0"/>
                <a:cs typeface="Times New Roman" panose="02020603050405020304" pitchFamily="18" charset="0"/>
              </a:rPr>
              <a:t> </a:t>
            </a:r>
            <a:br>
              <a:rPr lang="en-US"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611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4" y="286603"/>
            <a:ext cx="9757186" cy="600903"/>
          </a:xfrm>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pic>
        <p:nvPicPr>
          <p:cNvPr id="4" name="Content Placeholder 3"/>
          <p:cNvPicPr>
            <a:picLocks noGrp="1" noChangeAspect="1"/>
          </p:cNvPicPr>
          <p:nvPr>
            <p:ph idx="1"/>
          </p:nvPr>
        </p:nvPicPr>
        <p:blipFill>
          <a:blip r:embed="rId2"/>
          <a:stretch>
            <a:fillRect/>
          </a:stretch>
        </p:blipFill>
        <p:spPr>
          <a:xfrm>
            <a:off x="94129" y="887507"/>
            <a:ext cx="12097871" cy="5499846"/>
          </a:xfrm>
          <a:prstGeom prst="rect">
            <a:avLst/>
          </a:prstGeom>
        </p:spPr>
      </p:pic>
    </p:spTree>
    <p:extLst>
      <p:ext uri="{BB962C8B-B14F-4D97-AF65-F5344CB8AC3E}">
        <p14:creationId xmlns:p14="http://schemas.microsoft.com/office/powerpoint/2010/main" val="1876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spc="0">
                <a:solidFill>
                  <a:srgbClr val="FF0000"/>
                </a:solidFill>
                <a:latin typeface="Times New Roman" panose="02020603050405020304" pitchFamily="18" charset="0"/>
                <a:cs typeface="Times New Roman" panose="02020603050405020304" pitchFamily="18" charset="0"/>
              </a:rPr>
              <a:t>Introduction</a:t>
            </a:r>
            <a:r>
              <a:rPr lang="en-GB" sz="4400" b="1" spc="0">
                <a:solidFill>
                  <a:srgbClr val="FF0000"/>
                </a:solidFill>
                <a:latin typeface="Times New Roman" panose="02020603050405020304" pitchFamily="18" charset="0"/>
                <a:cs typeface="Times New Roman" panose="02020603050405020304" pitchFamily="18" charset="0"/>
              </a:rPr>
              <a:t>.</a:t>
            </a:r>
            <a:endParaRPr lang="ar-EG">
              <a:solidFill>
                <a:srgbClr val="FF0000"/>
              </a:solidFill>
            </a:endParaRPr>
          </a:p>
        </p:txBody>
      </p:sp>
      <p:sp>
        <p:nvSpPr>
          <p:cNvPr id="3" name="Content Placeholder 2"/>
          <p:cNvSpPr>
            <a:spLocks noGrp="1"/>
          </p:cNvSpPr>
          <p:nvPr>
            <p:ph idx="1"/>
          </p:nvPr>
        </p:nvSpPr>
        <p:spPr>
          <a:xfrm>
            <a:off x="552450" y="1790700"/>
            <a:ext cx="11068050" cy="5905500"/>
          </a:xfrm>
        </p:spPr>
        <p:txBody>
          <a:bodyPr/>
          <a:lstStyle/>
          <a:p>
            <a:pPr marL="0" lvl="0" indent="0" algn="just">
              <a:lnSpc>
                <a:spcPct val="150000"/>
              </a:lnSpc>
              <a:spcBef>
                <a:spcPts val="0"/>
              </a:spcBef>
              <a:spcAft>
                <a:spcPts val="0"/>
              </a:spcAft>
              <a:buClrTx/>
              <a:buSzTx/>
              <a:buNone/>
              <a:defRPr/>
            </a:pPr>
            <a:r>
              <a:rPr lang="en-US" sz="2800" dirty="0"/>
              <a:t>After a test is scored, the</a:t>
            </a:r>
            <a:r>
              <a:rPr lang="en-US" sz="2800" dirty="0">
                <a:solidFill>
                  <a:srgbClr val="FF0000"/>
                </a:solidFill>
              </a:rPr>
              <a:t> teacher </a:t>
            </a:r>
            <a:r>
              <a:rPr lang="en-US" sz="2800" dirty="0"/>
              <a:t>needs to </a:t>
            </a:r>
            <a:r>
              <a:rPr lang="en-US" sz="2800" dirty="0">
                <a:solidFill>
                  <a:srgbClr val="FF0000"/>
                </a:solidFill>
              </a:rPr>
              <a:t>interpret</a:t>
            </a:r>
            <a:r>
              <a:rPr lang="en-US" sz="2800" dirty="0"/>
              <a:t> the results and use these interpretations to make </a:t>
            </a:r>
            <a:r>
              <a:rPr lang="en-US" sz="2800" dirty="0">
                <a:solidFill>
                  <a:srgbClr val="FF0000"/>
                </a:solidFill>
              </a:rPr>
              <a:t>grading,</a:t>
            </a:r>
            <a:r>
              <a:rPr lang="en-US" sz="2800" dirty="0"/>
              <a:t> </a:t>
            </a:r>
            <a:r>
              <a:rPr lang="en-US" sz="2800" dirty="0">
                <a:solidFill>
                  <a:srgbClr val="FF0000"/>
                </a:solidFill>
              </a:rPr>
              <a:t>selection,</a:t>
            </a:r>
            <a:r>
              <a:rPr lang="en-US" sz="2800" dirty="0"/>
              <a:t> </a:t>
            </a:r>
            <a:r>
              <a:rPr lang="en-US" sz="2800" dirty="0">
                <a:solidFill>
                  <a:srgbClr val="FF0000"/>
                </a:solidFill>
              </a:rPr>
              <a:t>placement</a:t>
            </a:r>
            <a:r>
              <a:rPr lang="en-US" sz="2800" dirty="0"/>
              <a:t>, or other decisions. </a:t>
            </a:r>
            <a:r>
              <a:rPr lang="en-US" sz="2800" dirty="0" smtClean="0"/>
              <a:t>To </a:t>
            </a:r>
            <a:r>
              <a:rPr lang="en-US" sz="2800" dirty="0"/>
              <a:t>accurately interpret test scores, the teacher needs to </a:t>
            </a:r>
            <a:r>
              <a:rPr lang="en-US" sz="2800" dirty="0">
                <a:solidFill>
                  <a:srgbClr val="FF0000"/>
                </a:solidFill>
              </a:rPr>
              <a:t>analyze</a:t>
            </a:r>
            <a:r>
              <a:rPr lang="en-US" sz="2800" dirty="0"/>
              <a:t> the </a:t>
            </a:r>
            <a:r>
              <a:rPr lang="en-US" sz="2800" dirty="0">
                <a:solidFill>
                  <a:srgbClr val="FF0000"/>
                </a:solidFill>
              </a:rPr>
              <a:t>performance of the test </a:t>
            </a:r>
            <a:r>
              <a:rPr lang="en-US" sz="2800" dirty="0"/>
              <a:t>as a whole and of the individual test items, and to use these </a:t>
            </a:r>
            <a:r>
              <a:rPr lang="en-US" sz="2800" dirty="0">
                <a:solidFill>
                  <a:srgbClr val="FF0000"/>
                </a:solidFill>
              </a:rPr>
              <a:t>data</a:t>
            </a:r>
            <a:r>
              <a:rPr lang="en-US" sz="2800" dirty="0"/>
              <a:t> to draw valid inferences about student performance</a:t>
            </a:r>
            <a:r>
              <a:rPr lang="en-US" sz="2800" dirty="0" smtClean="0"/>
              <a:t>.</a:t>
            </a:r>
          </a:p>
          <a:p>
            <a:pPr marL="0" lvl="0" indent="0" algn="just">
              <a:lnSpc>
                <a:spcPct val="150000"/>
              </a:lnSpc>
              <a:spcBef>
                <a:spcPts val="0"/>
              </a:spcBef>
              <a:spcAft>
                <a:spcPts val="0"/>
              </a:spcAft>
              <a:buClrTx/>
              <a:buSzTx/>
              <a:buNone/>
              <a:defRPr/>
            </a:pPr>
            <a:r>
              <a:rPr lang="en-US" sz="2800" dirty="0"/>
              <a:t> </a:t>
            </a:r>
            <a:r>
              <a:rPr lang="en-US" sz="2800" dirty="0" smtClean="0"/>
              <a:t>(</a:t>
            </a:r>
            <a:r>
              <a:rPr lang="en-US" sz="2400" b="1" dirty="0" err="1" smtClean="0"/>
              <a:t>Oermann</a:t>
            </a:r>
            <a:r>
              <a:rPr lang="en-US" sz="2400" b="1" dirty="0"/>
              <a:t>, </a:t>
            </a:r>
            <a:r>
              <a:rPr lang="en-US" sz="2400" b="1" dirty="0" smtClean="0"/>
              <a:t>&amp;</a:t>
            </a:r>
            <a:r>
              <a:rPr lang="en-US" sz="2400" b="1" dirty="0" err="1"/>
              <a:t>Gaberson</a:t>
            </a:r>
            <a:r>
              <a:rPr lang="en-US" sz="2400" b="1" dirty="0"/>
              <a:t>, </a:t>
            </a:r>
            <a:r>
              <a:rPr lang="en-US" sz="2400" b="1" dirty="0" smtClean="0"/>
              <a:t>2021)</a:t>
            </a:r>
            <a:endParaRPr lang="ar-EG" sz="2400" b="1" dirty="0"/>
          </a:p>
        </p:txBody>
      </p:sp>
    </p:spTree>
    <p:extLst>
      <p:ext uri="{BB962C8B-B14F-4D97-AF65-F5344CB8AC3E}">
        <p14:creationId xmlns:p14="http://schemas.microsoft.com/office/powerpoint/2010/main" val="4183948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sp>
        <p:nvSpPr>
          <p:cNvPr id="3" name="Content Placeholder 2"/>
          <p:cNvSpPr>
            <a:spLocks noGrp="1"/>
          </p:cNvSpPr>
          <p:nvPr>
            <p:ph idx="1"/>
          </p:nvPr>
        </p:nvSpPr>
        <p:spPr/>
        <p:txBody>
          <a:bodyPr>
            <a:normAutofit/>
          </a:bodyPr>
          <a:lstStyle/>
          <a:p>
            <a:r>
              <a:rPr lang="en-US" sz="3200">
                <a:solidFill>
                  <a:srgbClr val="C00000"/>
                </a:solidFill>
                <a:latin typeface="Times New Roman" panose="02020603050405020304" pitchFamily="18" charset="0"/>
              </a:rPr>
              <a:t>Distractor Index for Options B, C, and D:</a:t>
            </a:r>
            <a:r>
              <a:rPr lang="en-US" sz="3200"/>
              <a:t> </a:t>
            </a:r>
            <a:br>
              <a:rPr lang="en-US" sz="3200"/>
            </a:br>
            <a:r>
              <a:rPr lang="en-US" sz="3200" b="1">
                <a:solidFill>
                  <a:srgbClr val="000000"/>
                </a:solidFill>
                <a:latin typeface="Times New Roman" panose="02020603050405020304" pitchFamily="18" charset="0"/>
                <a:cs typeface="Times New Roman" panose="02020603050405020304" pitchFamily="18" charset="0"/>
              </a:rPr>
              <a:t>Distractor Index </a:t>
            </a:r>
            <a:r>
              <a:rPr lang="en-US" sz="3200">
                <a:solidFill>
                  <a:srgbClr val="000000"/>
                </a:solidFill>
                <a:latin typeface="Times New Roman" panose="02020603050405020304" pitchFamily="18" charset="0"/>
                <a:cs typeface="Times New Roman" panose="02020603050405020304" pitchFamily="18" charset="0"/>
              </a:rPr>
              <a:t>= (Number of students selecting the distractor / Total</a:t>
            </a:r>
            <a:br>
              <a:rPr lang="en-US" sz="3200">
                <a:solidFill>
                  <a:srgbClr val="000000"/>
                </a:solidFill>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number of students) × 100</a:t>
            </a:r>
            <a:br>
              <a:rPr lang="en-US" sz="3200">
                <a:solidFill>
                  <a:srgbClr val="000000"/>
                </a:solidFill>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Distractor Index for Option B = (18 + 6) / 100 × 100 = 24%</a:t>
            </a:r>
            <a:br>
              <a:rPr lang="en-US" sz="3200">
                <a:solidFill>
                  <a:srgbClr val="000000"/>
                </a:solidFill>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Distractor Index for Option C = (9 + 7) / 100 × 100 = 16%</a:t>
            </a:r>
            <a:br>
              <a:rPr lang="en-US" sz="3200">
                <a:solidFill>
                  <a:srgbClr val="000000"/>
                </a:solidFill>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Distractor Index for Option D = (12 + 8) / 100 × 100 = 20%</a:t>
            </a:r>
            <a:r>
              <a:rPr lang="en-US" sz="3200">
                <a:latin typeface="Times New Roman" panose="02020603050405020304" pitchFamily="18" charset="0"/>
                <a:cs typeface="Times New Roman" panose="02020603050405020304" pitchFamily="18" charset="0"/>
              </a:rPr>
              <a:t> </a:t>
            </a:r>
            <a:br>
              <a:rPr lang="en-US"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000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sp>
        <p:nvSpPr>
          <p:cNvPr id="3" name="Content Placeholder 2"/>
          <p:cNvSpPr>
            <a:spLocks noGrp="1"/>
          </p:cNvSpPr>
          <p:nvPr>
            <p:ph idx="1"/>
          </p:nvPr>
        </p:nvSpPr>
        <p:spPr/>
        <p:txBody>
          <a:bodyPr>
            <a:normAutofit fontScale="85000" lnSpcReduction="20000"/>
          </a:bodyPr>
          <a:lstStyle/>
          <a:p>
            <a:pPr algn="just"/>
            <a:r>
              <a:rPr lang="en-US" sz="3200" b="1">
                <a:latin typeface="Times New Roman" panose="02020603050405020304" pitchFamily="18" charset="0"/>
                <a:cs typeface="Times New Roman" panose="02020603050405020304" pitchFamily="18" charset="0"/>
              </a:rPr>
              <a:t>Example of Non-Functional Distractors</a:t>
            </a:r>
          </a:p>
          <a:p>
            <a:pPr algn="just"/>
            <a:r>
              <a:rPr lang="en-US" sz="3200">
                <a:latin typeface="Times New Roman" panose="02020603050405020304" pitchFamily="18" charset="0"/>
                <a:cs typeface="Times New Roman" panose="02020603050405020304" pitchFamily="18" charset="0"/>
              </a:rPr>
              <a:t>Which of the following is the most appropriate nursing intervention for a patient experiencing a </a:t>
            </a:r>
            <a:r>
              <a:rPr lang="en-US" sz="3200" b="1">
                <a:latin typeface="Times New Roman" panose="02020603050405020304" pitchFamily="18" charset="0"/>
                <a:cs typeface="Times New Roman" panose="02020603050405020304" pitchFamily="18" charset="0"/>
              </a:rPr>
              <a:t>hypoglycemic episode</a:t>
            </a:r>
            <a:r>
              <a:rPr lang="en-US" sz="320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3200" b="1">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Administer 15g of a fast-acting carbohydrate, such as fruit juice (</a:t>
            </a:r>
            <a:r>
              <a:rPr lang="en-US" sz="3200" b="1">
                <a:latin typeface="Times New Roman" panose="02020603050405020304" pitchFamily="18" charset="0"/>
                <a:cs typeface="Times New Roman" panose="02020603050405020304" pitchFamily="18" charset="0"/>
              </a:rPr>
              <a:t>Correct, 70% selected</a:t>
            </a:r>
            <a:r>
              <a:rPr lang="en-US" sz="320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3200" b="1">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 Give the patient an insulin injection (</a:t>
            </a:r>
            <a:r>
              <a:rPr lang="en-US" sz="3200" b="1">
                <a:latin typeface="Times New Roman" panose="02020603050405020304" pitchFamily="18" charset="0"/>
                <a:cs typeface="Times New Roman" panose="02020603050405020304" pitchFamily="18" charset="0"/>
              </a:rPr>
              <a:t>Non-functional, 2% selected</a:t>
            </a:r>
            <a:r>
              <a:rPr lang="en-US" sz="320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3200" b="1">
                <a:latin typeface="Times New Roman" panose="02020603050405020304" pitchFamily="18" charset="0"/>
                <a:cs typeface="Times New Roman" panose="02020603050405020304" pitchFamily="18" charset="0"/>
              </a:rPr>
              <a:t>C)</a:t>
            </a:r>
            <a:r>
              <a:rPr lang="en-US" sz="3200">
                <a:latin typeface="Times New Roman" panose="02020603050405020304" pitchFamily="18" charset="0"/>
                <a:cs typeface="Times New Roman" panose="02020603050405020304" pitchFamily="18" charset="0"/>
              </a:rPr>
              <a:t> Check the patient's blood glucose level and monitor for symptoms (</a:t>
            </a:r>
            <a:r>
              <a:rPr lang="en-US" sz="3200" b="1">
                <a:latin typeface="Times New Roman" panose="02020603050405020304" pitchFamily="18" charset="0"/>
                <a:cs typeface="Times New Roman" panose="02020603050405020304" pitchFamily="18" charset="0"/>
              </a:rPr>
              <a:t>Functional, 25% selected</a:t>
            </a:r>
            <a:r>
              <a:rPr lang="en-US" sz="320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3200" b="1">
                <a:latin typeface="Times New Roman" panose="02020603050405020304" pitchFamily="18" charset="0"/>
                <a:cs typeface="Times New Roman" panose="02020603050405020304" pitchFamily="18" charset="0"/>
              </a:rPr>
              <a:t>D)</a:t>
            </a:r>
            <a:r>
              <a:rPr lang="en-US" sz="3200">
                <a:latin typeface="Times New Roman" panose="02020603050405020304" pitchFamily="18" charset="0"/>
                <a:cs typeface="Times New Roman" panose="02020603050405020304" pitchFamily="18" charset="0"/>
              </a:rPr>
              <a:t> Encourage the patient to exercise immediately (</a:t>
            </a:r>
            <a:r>
              <a:rPr lang="en-US" sz="3200" b="1">
                <a:latin typeface="Times New Roman" panose="02020603050405020304" pitchFamily="18" charset="0"/>
                <a:cs typeface="Times New Roman" panose="02020603050405020304" pitchFamily="18" charset="0"/>
              </a:rPr>
              <a:t>Non-functional, 3% selected</a:t>
            </a:r>
            <a:r>
              <a:rPr lang="en-US" sz="3200">
                <a:latin typeface="Times New Roman" panose="02020603050405020304" pitchFamily="18" charset="0"/>
                <a:cs typeface="Times New Roman" panose="02020603050405020304" pitchFamily="18" charset="0"/>
              </a:rPr>
              <a:t>)</a:t>
            </a:r>
          </a:p>
          <a:p>
            <a:endParaRPr lang="en-US"/>
          </a:p>
        </p:txBody>
      </p:sp>
    </p:spTree>
    <p:extLst>
      <p:ext uri="{BB962C8B-B14F-4D97-AF65-F5344CB8AC3E}">
        <p14:creationId xmlns:p14="http://schemas.microsoft.com/office/powerpoint/2010/main" val="4143508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FF0000"/>
                </a:solidFill>
                <a:latin typeface="Times New Roman" panose="02020603050405020304" pitchFamily="18" charset="0"/>
                <a:cs typeface="Times New Roman" panose="02020603050405020304" pitchFamily="18" charset="0"/>
              </a:rPr>
              <a:t>C- Distractor Analysis. </a:t>
            </a:r>
            <a:endParaRPr lang="en-US"/>
          </a:p>
        </p:txBody>
      </p:sp>
      <p:sp>
        <p:nvSpPr>
          <p:cNvPr id="3" name="Content Placeholder 2"/>
          <p:cNvSpPr>
            <a:spLocks noGrp="1"/>
          </p:cNvSpPr>
          <p:nvPr>
            <p:ph idx="1"/>
          </p:nvPr>
        </p:nvSpPr>
        <p:spPr/>
        <p:txBody>
          <a:bodyPr>
            <a:normAutofit fontScale="92500" lnSpcReduction="10000"/>
          </a:bodyPr>
          <a:lstStyle/>
          <a:p>
            <a:pPr algn="just"/>
            <a:r>
              <a:rPr lang="en-US" sz="2800" b="1">
                <a:latin typeface="Times New Roman" panose="02020603050405020304" pitchFamily="18" charset="0"/>
                <a:cs typeface="Times New Roman" panose="02020603050405020304" pitchFamily="18" charset="0"/>
              </a:rPr>
              <a:t>Solutions for Non-Functional Distractors</a:t>
            </a:r>
          </a:p>
          <a:p>
            <a:pPr algn="just">
              <a:buFont typeface="+mj-lt"/>
              <a:buAutoNum type="arabicPeriod"/>
            </a:pPr>
            <a:r>
              <a:rPr lang="en-US" sz="2800" b="1">
                <a:latin typeface="Times New Roman" panose="02020603050405020304" pitchFamily="18" charset="0"/>
                <a:cs typeface="Times New Roman" panose="02020603050405020304" pitchFamily="18" charset="0"/>
              </a:rPr>
              <a:t>Analyze Student Misconceptions:</a:t>
            </a:r>
            <a:r>
              <a:rPr lang="en-US" sz="2800">
                <a:latin typeface="Times New Roman" panose="02020603050405020304" pitchFamily="18" charset="0"/>
                <a:cs typeface="Times New Roman" panose="02020603050405020304" pitchFamily="18" charset="0"/>
              </a:rPr>
              <a:t> Review common errors and misconceptions to create more plausible distractors.</a:t>
            </a:r>
          </a:p>
          <a:p>
            <a:pPr algn="just">
              <a:buFont typeface="+mj-lt"/>
              <a:buAutoNum type="arabicPeriod"/>
            </a:pPr>
            <a:r>
              <a:rPr lang="en-US" sz="2800" b="1">
                <a:latin typeface="Times New Roman" panose="02020603050405020304" pitchFamily="18" charset="0"/>
                <a:cs typeface="Times New Roman" panose="02020603050405020304" pitchFamily="18" charset="0"/>
              </a:rPr>
              <a:t>Reword Distractors:</a:t>
            </a:r>
            <a:r>
              <a:rPr lang="en-US" sz="2800">
                <a:latin typeface="Times New Roman" panose="02020603050405020304" pitchFamily="18" charset="0"/>
                <a:cs typeface="Times New Roman" panose="02020603050405020304" pitchFamily="18" charset="0"/>
              </a:rPr>
              <a:t> Ensure that distractors are clearly stated and not obviously incorrect.</a:t>
            </a:r>
          </a:p>
          <a:p>
            <a:pPr algn="just">
              <a:buFont typeface="+mj-lt"/>
              <a:buAutoNum type="arabicPeriod"/>
            </a:pPr>
            <a:r>
              <a:rPr lang="en-US" sz="2800" b="1">
                <a:latin typeface="Times New Roman" panose="02020603050405020304" pitchFamily="18" charset="0"/>
                <a:cs typeface="Times New Roman" panose="02020603050405020304" pitchFamily="18" charset="0"/>
              </a:rPr>
              <a:t>Use Data from Pilot Testing:</a:t>
            </a:r>
            <a:r>
              <a:rPr lang="en-US" sz="2800">
                <a:latin typeface="Times New Roman" panose="02020603050405020304" pitchFamily="18" charset="0"/>
                <a:cs typeface="Times New Roman" panose="02020603050405020304" pitchFamily="18" charset="0"/>
              </a:rPr>
              <a:t> Identify and revise distractors that are rarely selected.</a:t>
            </a:r>
          </a:p>
          <a:p>
            <a:pPr algn="just">
              <a:buFont typeface="+mj-lt"/>
              <a:buAutoNum type="arabicPeriod"/>
            </a:pPr>
            <a:r>
              <a:rPr lang="en-US" sz="2800" b="1">
                <a:latin typeface="Times New Roman" panose="02020603050405020304" pitchFamily="18" charset="0"/>
                <a:cs typeface="Times New Roman" panose="02020603050405020304" pitchFamily="18" charset="0"/>
              </a:rPr>
              <a:t>Limit the Number of Answer Choices:</a:t>
            </a:r>
            <a:r>
              <a:rPr lang="en-US" sz="2800">
                <a:latin typeface="Times New Roman" panose="02020603050405020304" pitchFamily="18" charset="0"/>
                <a:cs typeface="Times New Roman" panose="02020603050405020304" pitchFamily="18" charset="0"/>
              </a:rPr>
              <a:t> Instead of forcing weak distractors, it may be better to use three functional answer choices rather than four or five with non-functional distractors.</a:t>
            </a:r>
          </a:p>
          <a:p>
            <a:endParaRPr lang="en-US"/>
          </a:p>
        </p:txBody>
      </p:sp>
    </p:spTree>
    <p:extLst>
      <p:ext uri="{BB962C8B-B14F-4D97-AF65-F5344CB8AC3E}">
        <p14:creationId xmlns:p14="http://schemas.microsoft.com/office/powerpoint/2010/main" val="3232849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C00000"/>
                </a:solidFill>
                <a:latin typeface="Times New Roman" panose="02020603050405020304" pitchFamily="18" charset="0"/>
                <a:cs typeface="Times New Roman" panose="02020603050405020304" pitchFamily="18" charset="0"/>
              </a:rPr>
              <a:t>6- Performing an Item Analysis by Hand:</a:t>
            </a:r>
            <a:r>
              <a:rPr lang="en-US" sz="3600">
                <a:solidFill>
                  <a:prstClr val="black">
                    <a:lumMod val="75000"/>
                    <a:lumOff val="25000"/>
                  </a:prstClr>
                </a:solidFill>
                <a:latin typeface="Times New Roman" panose="02020603050405020304" pitchFamily="18" charset="0"/>
                <a:cs typeface="Times New Roman" panose="02020603050405020304" pitchFamily="18" charset="0"/>
              </a:rPr>
              <a:t> </a:t>
            </a:r>
            <a:br>
              <a:rPr lang="en-US" sz="3600">
                <a:solidFill>
                  <a:prstClr val="black">
                    <a:lumMod val="75000"/>
                    <a:lumOff val="25000"/>
                  </a:prstClr>
                </a:solidFill>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p:txBody>
          <a:bodyPr>
            <a:normAutofit/>
          </a:bodyPr>
          <a:lstStyle/>
          <a:p>
            <a:pPr algn="just"/>
            <a:r>
              <a:rPr lang="en-US" sz="3200">
                <a:latin typeface="Times New Roman" panose="02020603050405020304" pitchFamily="18" charset="0"/>
                <a:cs typeface="Times New Roman" panose="02020603050405020304" pitchFamily="18" charset="0"/>
              </a:rPr>
              <a:t>Item analysis is an essential process in test development that helps assess the quality of multiple-choice questions (MCQs) by examining their difficulty, discrimination, and distractor effectiveness. </a:t>
            </a:r>
          </a:p>
        </p:txBody>
      </p:sp>
    </p:spTree>
    <p:extLst>
      <p:ext uri="{BB962C8B-B14F-4D97-AF65-F5344CB8AC3E}">
        <p14:creationId xmlns:p14="http://schemas.microsoft.com/office/powerpoint/2010/main" val="2799049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solidFill>
                  <a:srgbClr val="C00000"/>
                </a:solidFill>
                <a:latin typeface="Times New Roman" panose="02020603050405020304" pitchFamily="18" charset="0"/>
                <a:cs typeface="Times New Roman" panose="02020603050405020304" pitchFamily="18" charset="0"/>
              </a:rPr>
              <a:t>6- Performing an Item Analysis by Hand:</a:t>
            </a:r>
            <a:r>
              <a:rPr lang="en-US" sz="3600">
                <a:latin typeface="Times New Roman" panose="02020603050405020304" pitchFamily="18" charset="0"/>
                <a:cs typeface="Times New Roman" panose="02020603050405020304" pitchFamily="18" charset="0"/>
              </a:rPr>
              <a:t> </a:t>
            </a:r>
            <a:br>
              <a:rPr lang="en-US" sz="3600">
                <a:latin typeface="Times New Roman" panose="02020603050405020304" pitchFamily="18" charset="0"/>
                <a:cs typeface="Times New Roman" panose="02020603050405020304" pitchFamily="18" charset="0"/>
              </a:rPr>
            </a:br>
            <a:endParaRPr lang="en-US" sz="36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lvl="0" indent="0" algn="just">
              <a:lnSpc>
                <a:spcPct val="120000"/>
              </a:lnSpc>
              <a:spcBef>
                <a:spcPts val="1000"/>
              </a:spcBef>
              <a:spcAft>
                <a:spcPts val="0"/>
              </a:spcAft>
              <a:buClrTx/>
              <a:buSzPct val="87000"/>
              <a:buNone/>
            </a:pPr>
            <a:r>
              <a:rPr lang="en-US" sz="2400" b="1">
                <a:solidFill>
                  <a:prstClr val="black"/>
                </a:solidFill>
                <a:latin typeface="Times New Roman" panose="02020603050405020304" pitchFamily="18" charset="0"/>
                <a:cs typeface="Times New Roman" panose="02020603050405020304" pitchFamily="18" charset="0"/>
              </a:rPr>
              <a:t>1</a:t>
            </a:r>
            <a:r>
              <a:rPr lang="en-US" sz="3200" b="1">
                <a:solidFill>
                  <a:prstClr val="black"/>
                </a:solidFill>
                <a:latin typeface="Times New Roman" panose="02020603050405020304" pitchFamily="18" charset="0"/>
                <a:cs typeface="Times New Roman" panose="02020603050405020304" pitchFamily="18" charset="0"/>
              </a:rPr>
              <a:t>. Organize Test Scores: </a:t>
            </a:r>
          </a:p>
          <a:p>
            <a:pPr marL="228600" lvl="0" indent="-228600" algn="just">
              <a:lnSpc>
                <a:spcPct val="120000"/>
              </a:lnSpc>
              <a:spcBef>
                <a:spcPts val="1000"/>
              </a:spcBef>
              <a:spcAft>
                <a:spcPts val="0"/>
              </a:spcAft>
              <a:buClrTx/>
              <a:buSzPct val="87000"/>
              <a:buFont typeface="Arial" panose="020B0604020202020204" pitchFamily="34" charset="0"/>
              <a:buChar char="•"/>
            </a:pPr>
            <a:r>
              <a:rPr lang="en-US" sz="3200">
                <a:solidFill>
                  <a:prstClr val="black"/>
                </a:solidFill>
                <a:latin typeface="Times New Roman" panose="02020603050405020304" pitchFamily="18" charset="0"/>
                <a:cs typeface="Times New Roman" panose="02020603050405020304" pitchFamily="18" charset="0"/>
              </a:rPr>
              <a:t>Arrange students' test scores from </a:t>
            </a:r>
            <a:r>
              <a:rPr lang="en-US" sz="3200" u="sng">
                <a:solidFill>
                  <a:prstClr val="black"/>
                </a:solidFill>
                <a:latin typeface="Times New Roman" panose="02020603050405020304" pitchFamily="18" charset="0"/>
                <a:cs typeface="Times New Roman" panose="02020603050405020304" pitchFamily="18" charset="0"/>
              </a:rPr>
              <a:t>highest to lowest </a:t>
            </a:r>
            <a:r>
              <a:rPr lang="en-US" sz="3200">
                <a:solidFill>
                  <a:prstClr val="black"/>
                </a:solidFill>
                <a:latin typeface="Times New Roman" panose="02020603050405020304" pitchFamily="18" charset="0"/>
                <a:cs typeface="Times New Roman" panose="02020603050405020304" pitchFamily="18" charset="0"/>
              </a:rPr>
              <a:t>to identify patterns in performance.</a:t>
            </a:r>
          </a:p>
          <a:p>
            <a:pPr marL="228600" lvl="0" indent="-228600" algn="just">
              <a:lnSpc>
                <a:spcPct val="120000"/>
              </a:lnSpc>
              <a:spcBef>
                <a:spcPts val="1000"/>
              </a:spcBef>
              <a:spcAft>
                <a:spcPts val="0"/>
              </a:spcAft>
              <a:buClrTx/>
              <a:buSzPct val="87000"/>
              <a:buFont typeface="Arial" panose="020B0604020202020204" pitchFamily="34" charset="0"/>
              <a:buChar char="•"/>
            </a:pPr>
            <a:r>
              <a:rPr lang="en-US" sz="3200">
                <a:solidFill>
                  <a:prstClr val="black"/>
                </a:solidFill>
                <a:latin typeface="Times New Roman" panose="02020603050405020304" pitchFamily="18" charset="0"/>
                <a:cs typeface="Times New Roman" panose="02020603050405020304" pitchFamily="18" charset="0"/>
              </a:rPr>
              <a:t>This provides an initial view of how well the test differentiated among students' abilities </a:t>
            </a:r>
          </a:p>
          <a:p>
            <a:pPr marL="0" lvl="0" indent="0" algn="just">
              <a:lnSpc>
                <a:spcPct val="120000"/>
              </a:lnSpc>
              <a:spcBef>
                <a:spcPts val="1000"/>
              </a:spcBef>
              <a:spcAft>
                <a:spcPts val="0"/>
              </a:spcAft>
              <a:buClrTx/>
              <a:buSzPct val="87000"/>
              <a:buNone/>
            </a:pPr>
            <a:r>
              <a:rPr lang="en-US" sz="3200" b="1">
                <a:solidFill>
                  <a:prstClr val="black"/>
                </a:solidFill>
                <a:latin typeface="Times New Roman" panose="02020603050405020304" pitchFamily="18" charset="0"/>
                <a:cs typeface="Times New Roman" panose="02020603050405020304" pitchFamily="18" charset="0"/>
              </a:rPr>
              <a:t>2. Grouping Students: </a:t>
            </a:r>
            <a:r>
              <a:rPr lang="en-US" sz="3200">
                <a:solidFill>
                  <a:prstClr val="black"/>
                </a:solidFill>
                <a:latin typeface="Times New Roman" panose="02020603050405020304" pitchFamily="18" charset="0"/>
                <a:cs typeface="Times New Roman" panose="02020603050405020304" pitchFamily="18" charset="0"/>
              </a:rPr>
              <a:t>Divide students into groups based on their scores, usually an upper and lower group. </a:t>
            </a:r>
            <a:endParaRPr lang="ar-SA" sz="3200">
              <a:solidFill>
                <a:prstClr val="black"/>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047636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C00000"/>
                </a:solidFill>
                <a:latin typeface="Times New Roman" panose="02020603050405020304" pitchFamily="18" charset="0"/>
                <a:cs typeface="Times New Roman" panose="02020603050405020304" pitchFamily="18" charset="0"/>
              </a:rPr>
              <a:t>6- Performing an Item Analysis by Hand:</a:t>
            </a:r>
            <a:r>
              <a:rPr lang="en-US" sz="3600">
                <a:solidFill>
                  <a:prstClr val="black">
                    <a:lumMod val="75000"/>
                    <a:lumOff val="25000"/>
                  </a:prstClr>
                </a:solidFill>
                <a:latin typeface="Times New Roman" panose="02020603050405020304" pitchFamily="18" charset="0"/>
                <a:cs typeface="Times New Roman" panose="02020603050405020304" pitchFamily="18" charset="0"/>
              </a:rPr>
              <a:t> </a:t>
            </a:r>
            <a:br>
              <a:rPr lang="en-US" sz="3600">
                <a:solidFill>
                  <a:prstClr val="black">
                    <a:lumMod val="75000"/>
                    <a:lumOff val="25000"/>
                  </a:prstClr>
                </a:solidFill>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p:txBody>
          <a:bodyPr>
            <a:normAutofit fontScale="47500" lnSpcReduction="20000"/>
          </a:bodyPr>
          <a:lstStyle/>
          <a:p>
            <a:pPr marL="0" lvl="0" indent="0" algn="just">
              <a:lnSpc>
                <a:spcPct val="120000"/>
              </a:lnSpc>
              <a:spcBef>
                <a:spcPts val="1000"/>
              </a:spcBef>
              <a:spcAft>
                <a:spcPts val="0"/>
              </a:spcAft>
              <a:buClrTx/>
              <a:buSzPct val="87000"/>
              <a:buNone/>
            </a:pPr>
            <a:r>
              <a:rPr lang="en-US" sz="6700" b="1">
                <a:solidFill>
                  <a:prstClr val="black"/>
                </a:solidFill>
                <a:latin typeface="Times New Roman" panose="02020603050405020304" pitchFamily="18" charset="0"/>
                <a:cs typeface="Times New Roman" panose="02020603050405020304" pitchFamily="18" charset="0"/>
              </a:rPr>
              <a:t>3- Analyzing Responses: </a:t>
            </a:r>
            <a:r>
              <a:rPr lang="en-US" sz="6700">
                <a:solidFill>
                  <a:prstClr val="black"/>
                </a:solidFill>
                <a:latin typeface="Times New Roman" panose="02020603050405020304" pitchFamily="18" charset="0"/>
                <a:cs typeface="Times New Roman" panose="02020603050405020304" pitchFamily="18" charset="0"/>
              </a:rPr>
              <a:t>Count the number of times each response option was selected by students in both the upper and lower groups for each test item. This reveals the popularity and effectiveness of each option.</a:t>
            </a:r>
          </a:p>
          <a:p>
            <a:pPr marL="0" lvl="0" indent="0" algn="just">
              <a:lnSpc>
                <a:spcPct val="120000"/>
              </a:lnSpc>
              <a:spcBef>
                <a:spcPts val="1000"/>
              </a:spcBef>
              <a:spcAft>
                <a:spcPts val="0"/>
              </a:spcAft>
              <a:buClrTx/>
              <a:buSzPct val="87000"/>
              <a:buNone/>
            </a:pPr>
            <a:r>
              <a:rPr lang="en-US" sz="6700" b="1">
                <a:solidFill>
                  <a:prstClr val="black"/>
                </a:solidFill>
                <a:latin typeface="Times New Roman" panose="02020603050405020304" pitchFamily="18" charset="0"/>
                <a:cs typeface="Times New Roman" panose="02020603050405020304" pitchFamily="18" charset="0"/>
              </a:rPr>
              <a:t>4. Calculating Indices: </a:t>
            </a:r>
            <a:r>
              <a:rPr lang="en-US" sz="6700">
                <a:solidFill>
                  <a:prstClr val="black"/>
                </a:solidFill>
                <a:latin typeface="Times New Roman" panose="02020603050405020304" pitchFamily="18" charset="0"/>
                <a:cs typeface="Times New Roman" panose="02020603050405020304" pitchFamily="18" charset="0"/>
              </a:rPr>
              <a:t>Compute various indices such as difficulty, discrimination, and distractor indices </a:t>
            </a:r>
          </a:p>
          <a:p>
            <a:endParaRPr lang="en-US"/>
          </a:p>
        </p:txBody>
      </p:sp>
    </p:spTree>
    <p:extLst>
      <p:ext uri="{BB962C8B-B14F-4D97-AF65-F5344CB8AC3E}">
        <p14:creationId xmlns:p14="http://schemas.microsoft.com/office/powerpoint/2010/main" val="4148792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C00000"/>
                </a:solidFill>
                <a:latin typeface="Times New Roman" panose="02020603050405020304" pitchFamily="18" charset="0"/>
                <a:cs typeface="Times New Roman" panose="02020603050405020304" pitchFamily="18" charset="0"/>
              </a:rPr>
              <a:t>6- Performing an Item Analysis by Hand:</a:t>
            </a:r>
            <a:r>
              <a:rPr lang="en-US" sz="3600">
                <a:solidFill>
                  <a:prstClr val="black">
                    <a:lumMod val="75000"/>
                    <a:lumOff val="25000"/>
                  </a:prstClr>
                </a:solidFill>
                <a:latin typeface="Times New Roman" panose="02020603050405020304" pitchFamily="18" charset="0"/>
                <a:cs typeface="Times New Roman" panose="02020603050405020304" pitchFamily="18" charset="0"/>
              </a:rPr>
              <a:t> </a:t>
            </a:r>
            <a:br>
              <a:rPr lang="en-US" sz="3600">
                <a:solidFill>
                  <a:prstClr val="black">
                    <a:lumMod val="75000"/>
                    <a:lumOff val="25000"/>
                  </a:prstClr>
                </a:solidFill>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p:txBody>
          <a:bodyPr/>
          <a:lstStyle/>
          <a:p>
            <a:pPr marL="0" lvl="0" indent="0" algn="just">
              <a:lnSpc>
                <a:spcPct val="120000"/>
              </a:lnSpc>
              <a:spcBef>
                <a:spcPts val="1000"/>
              </a:spcBef>
              <a:spcAft>
                <a:spcPts val="0"/>
              </a:spcAft>
              <a:buClrTx/>
              <a:buSzPct val="87000"/>
              <a:buNone/>
            </a:pPr>
            <a:r>
              <a:rPr lang="en-US" sz="3200" b="1">
                <a:solidFill>
                  <a:prstClr val="black"/>
                </a:solidFill>
                <a:latin typeface="Times New Roman" panose="02020603050405020304" pitchFamily="18" charset="0"/>
                <a:cs typeface="Times New Roman" panose="02020603050405020304" pitchFamily="18" charset="0"/>
              </a:rPr>
              <a:t>5. Interpretation: </a:t>
            </a:r>
            <a:r>
              <a:rPr lang="en-US" sz="3200">
                <a:solidFill>
                  <a:prstClr val="black"/>
                </a:solidFill>
                <a:latin typeface="Times New Roman" panose="02020603050405020304" pitchFamily="18" charset="0"/>
                <a:cs typeface="Times New Roman" panose="02020603050405020304" pitchFamily="18" charset="0"/>
              </a:rPr>
              <a:t>Analyze the indices to understand the quality of the test items.</a:t>
            </a:r>
          </a:p>
          <a:p>
            <a:pPr marL="0" lvl="0" indent="0" algn="just">
              <a:lnSpc>
                <a:spcPct val="120000"/>
              </a:lnSpc>
              <a:spcBef>
                <a:spcPts val="1000"/>
              </a:spcBef>
              <a:spcAft>
                <a:spcPts val="0"/>
              </a:spcAft>
              <a:buClrTx/>
              <a:buSzPct val="87000"/>
              <a:buNone/>
            </a:pPr>
            <a:r>
              <a:rPr lang="en-US" sz="3200">
                <a:solidFill>
                  <a:prstClr val="black"/>
                </a:solidFill>
                <a:latin typeface="Times New Roman" panose="02020603050405020304" pitchFamily="18" charset="0"/>
                <a:cs typeface="Times New Roman" panose="02020603050405020304" pitchFamily="18" charset="0"/>
              </a:rPr>
              <a:t>A high discrimination index indicates a good item that discriminates well between high and low performers, while a low difficulty index might suggest a challenging item.</a:t>
            </a:r>
            <a:endParaRPr lang="ar-SA" sz="3200">
              <a:solidFill>
                <a:prstClr val="black"/>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240373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C00000"/>
                </a:solidFill>
                <a:latin typeface="Times New Roman" panose="02020603050405020304" pitchFamily="18" charset="0"/>
                <a:cs typeface="Times New Roman" panose="02020603050405020304" pitchFamily="18" charset="0"/>
              </a:rPr>
              <a:t>6- Performing an Item Analysis by Hand:</a:t>
            </a:r>
            <a:r>
              <a:rPr lang="en-US" sz="3600">
                <a:solidFill>
                  <a:prstClr val="black">
                    <a:lumMod val="75000"/>
                    <a:lumOff val="25000"/>
                  </a:prstClr>
                </a:solidFill>
                <a:latin typeface="Times New Roman" panose="02020603050405020304" pitchFamily="18" charset="0"/>
                <a:cs typeface="Times New Roman" panose="02020603050405020304" pitchFamily="18" charset="0"/>
              </a:rPr>
              <a:t> </a:t>
            </a:r>
            <a:br>
              <a:rPr lang="en-US" sz="3600">
                <a:solidFill>
                  <a:prstClr val="black">
                    <a:lumMod val="75000"/>
                    <a:lumOff val="25000"/>
                  </a:prstClr>
                </a:solidFill>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p:txBody>
          <a:bodyPr/>
          <a:lstStyle/>
          <a:p>
            <a:pPr marL="0" lvl="0" indent="0" algn="just">
              <a:lnSpc>
                <a:spcPct val="120000"/>
              </a:lnSpc>
              <a:spcBef>
                <a:spcPts val="1000"/>
              </a:spcBef>
              <a:spcAft>
                <a:spcPts val="0"/>
              </a:spcAft>
              <a:buClrTx/>
              <a:buSzPct val="87000"/>
              <a:buNone/>
            </a:pPr>
            <a:r>
              <a:rPr lang="en-US" sz="3200">
                <a:solidFill>
                  <a:prstClr val="black"/>
                </a:solidFill>
                <a:latin typeface="Times New Roman" panose="02020603050405020304" pitchFamily="18" charset="0"/>
                <a:cs typeface="Times New Roman" panose="02020603050405020304" pitchFamily="18" charset="0"/>
              </a:rPr>
              <a:t>1. Calculate the difficulty index for each item.</a:t>
            </a:r>
          </a:p>
          <a:p>
            <a:pPr marL="0" lvl="0" indent="0" algn="just">
              <a:lnSpc>
                <a:spcPct val="120000"/>
              </a:lnSpc>
              <a:spcBef>
                <a:spcPts val="1000"/>
              </a:spcBef>
              <a:spcAft>
                <a:spcPts val="0"/>
              </a:spcAft>
              <a:buClrTx/>
              <a:buSzPct val="87000"/>
              <a:buNone/>
            </a:pPr>
            <a:r>
              <a:rPr lang="en-US" sz="3200">
                <a:solidFill>
                  <a:prstClr val="black"/>
                </a:solidFill>
                <a:latin typeface="Times New Roman" panose="02020603050405020304" pitchFamily="18" charset="0"/>
                <a:cs typeface="Times New Roman" panose="02020603050405020304" pitchFamily="18" charset="0"/>
              </a:rPr>
              <a:t>    The following formula : </a:t>
            </a:r>
            <a:r>
              <a:rPr lang="en-US" sz="3200" b="1">
                <a:solidFill>
                  <a:prstClr val="black"/>
                </a:solidFill>
                <a:latin typeface="Times New Roman" panose="02020603050405020304" pitchFamily="18" charset="0"/>
                <a:cs typeface="Times New Roman" panose="02020603050405020304" pitchFamily="18" charset="0"/>
              </a:rPr>
              <a:t>P= Rh +</a:t>
            </a:r>
            <a:r>
              <a:rPr lang="en-US" sz="3200" b="1" err="1">
                <a:solidFill>
                  <a:prstClr val="black"/>
                </a:solidFill>
                <a:latin typeface="Times New Roman" panose="02020603050405020304" pitchFamily="18" charset="0"/>
                <a:cs typeface="Times New Roman" panose="02020603050405020304" pitchFamily="18" charset="0"/>
              </a:rPr>
              <a:t>Rl</a:t>
            </a:r>
            <a:r>
              <a:rPr lang="en-US" sz="3200" b="1">
                <a:solidFill>
                  <a:prstClr val="black"/>
                </a:solidFill>
                <a:latin typeface="Times New Roman" panose="02020603050405020304" pitchFamily="18" charset="0"/>
                <a:cs typeface="Times New Roman" panose="02020603050405020304" pitchFamily="18" charset="0"/>
              </a:rPr>
              <a:t> T </a:t>
            </a:r>
          </a:p>
          <a:p>
            <a:pPr marL="0" lvl="0" indent="0" algn="just">
              <a:lnSpc>
                <a:spcPct val="120000"/>
              </a:lnSpc>
              <a:spcBef>
                <a:spcPts val="1000"/>
              </a:spcBef>
              <a:spcAft>
                <a:spcPts val="0"/>
              </a:spcAft>
              <a:buClrTx/>
              <a:buSzPct val="87000"/>
              <a:buNone/>
            </a:pPr>
            <a:r>
              <a:rPr lang="en-US" sz="3200">
                <a:solidFill>
                  <a:prstClr val="black"/>
                </a:solidFill>
                <a:latin typeface="Times New Roman" panose="02020603050405020304" pitchFamily="18" charset="0"/>
                <a:cs typeface="Times New Roman" panose="02020603050405020304" pitchFamily="18" charset="0"/>
              </a:rPr>
              <a:t>2. Calculate the discrimination index for each item. </a:t>
            </a:r>
          </a:p>
          <a:p>
            <a:pPr marL="0" lvl="0" indent="0" algn="just">
              <a:lnSpc>
                <a:spcPct val="120000"/>
              </a:lnSpc>
              <a:spcBef>
                <a:spcPts val="1000"/>
              </a:spcBef>
              <a:spcAft>
                <a:spcPts val="0"/>
              </a:spcAft>
              <a:buClrTx/>
              <a:buSzPct val="87000"/>
              <a:buNone/>
            </a:pPr>
            <a:r>
              <a:rPr lang="en-US" sz="3200">
                <a:solidFill>
                  <a:prstClr val="black"/>
                </a:solidFill>
                <a:latin typeface="Times New Roman" panose="02020603050405020304" pitchFamily="18" charset="0"/>
                <a:cs typeface="Times New Roman" panose="02020603050405020304" pitchFamily="18" charset="0"/>
              </a:rPr>
              <a:t>    The following formula: </a:t>
            </a:r>
            <a:r>
              <a:rPr lang="en-US" sz="3200" b="1">
                <a:solidFill>
                  <a:prstClr val="black"/>
                </a:solidFill>
                <a:latin typeface="Times New Roman" panose="02020603050405020304" pitchFamily="18" charset="0"/>
                <a:cs typeface="Times New Roman" panose="02020603050405020304" pitchFamily="18" charset="0"/>
              </a:rPr>
              <a:t>D= PU −PL / ½ total </a:t>
            </a:r>
          </a:p>
          <a:p>
            <a:endParaRPr lang="en-US"/>
          </a:p>
        </p:txBody>
      </p:sp>
    </p:spTree>
    <p:extLst>
      <p:ext uri="{BB962C8B-B14F-4D97-AF65-F5344CB8AC3E}">
        <p14:creationId xmlns:p14="http://schemas.microsoft.com/office/powerpoint/2010/main" val="3186570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C00000"/>
                </a:solidFill>
                <a:latin typeface="Times New Roman" panose="02020603050405020304" pitchFamily="18" charset="0"/>
                <a:cs typeface="Times New Roman" panose="02020603050405020304" pitchFamily="18" charset="0"/>
              </a:rPr>
              <a:t>6- Performing an Item Analysis by Hand:</a:t>
            </a:r>
            <a:r>
              <a:rPr lang="en-US" sz="3600">
                <a:solidFill>
                  <a:prstClr val="black">
                    <a:lumMod val="75000"/>
                    <a:lumOff val="25000"/>
                  </a:prstClr>
                </a:solidFill>
                <a:latin typeface="Times New Roman" panose="02020603050405020304" pitchFamily="18" charset="0"/>
                <a:cs typeface="Times New Roman" panose="02020603050405020304" pitchFamily="18" charset="0"/>
              </a:rPr>
              <a:t> </a:t>
            </a:r>
            <a:br>
              <a:rPr lang="en-US" sz="3600">
                <a:solidFill>
                  <a:prstClr val="black">
                    <a:lumMod val="75000"/>
                    <a:lumOff val="25000"/>
                  </a:prstClr>
                </a:solidFill>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p:txBody>
          <a:bodyPr>
            <a:noAutofit/>
          </a:bodyPr>
          <a:lstStyle/>
          <a:p>
            <a:pPr algn="just"/>
            <a:r>
              <a:rPr lang="en-US" sz="2800" b="1">
                <a:latin typeface="Times New Roman" panose="02020603050405020304" pitchFamily="18" charset="0"/>
                <a:cs typeface="Times New Roman" panose="02020603050405020304" pitchFamily="18" charset="0"/>
              </a:rPr>
              <a:t>Question:</a:t>
            </a:r>
          </a:p>
          <a:p>
            <a:pPr algn="just"/>
            <a:r>
              <a:rPr lang="en-US" sz="2800">
                <a:latin typeface="Times New Roman" panose="02020603050405020304" pitchFamily="18" charset="0"/>
                <a:cs typeface="Times New Roman" panose="02020603050405020304" pitchFamily="18" charset="0"/>
              </a:rPr>
              <a:t>A patient with </a:t>
            </a:r>
            <a:r>
              <a:rPr lang="en-US" sz="2800" b="1">
                <a:latin typeface="Times New Roman" panose="02020603050405020304" pitchFamily="18" charset="0"/>
                <a:cs typeface="Times New Roman" panose="02020603050405020304" pitchFamily="18" charset="0"/>
              </a:rPr>
              <a:t>chronic obstructive pulmonary disease (COPD)</a:t>
            </a:r>
            <a:r>
              <a:rPr lang="en-US" sz="2800">
                <a:latin typeface="Times New Roman" panose="02020603050405020304" pitchFamily="18" charset="0"/>
                <a:cs typeface="Times New Roman" panose="02020603050405020304" pitchFamily="18" charset="0"/>
              </a:rPr>
              <a:t> is experiencing shortness of breath. Which nursing intervention is </a:t>
            </a:r>
            <a:r>
              <a:rPr lang="en-US" sz="2800" b="1">
                <a:latin typeface="Times New Roman" panose="02020603050405020304" pitchFamily="18" charset="0"/>
                <a:cs typeface="Times New Roman" panose="02020603050405020304" pitchFamily="18" charset="0"/>
              </a:rPr>
              <a:t>most appropriate</a:t>
            </a:r>
            <a:r>
              <a:rPr lang="en-US" sz="2800">
                <a:latin typeface="Times New Roman" panose="02020603050405020304" pitchFamily="18" charset="0"/>
                <a:cs typeface="Times New Roman" panose="02020603050405020304" pitchFamily="18" charset="0"/>
              </a:rPr>
              <a:t>?</a:t>
            </a:r>
          </a:p>
          <a:p>
            <a:pPr algn="just"/>
            <a:r>
              <a:rPr lang="en-US" sz="2800">
                <a:latin typeface="Times New Roman" panose="02020603050405020304" pitchFamily="18" charset="0"/>
                <a:cs typeface="Times New Roman" panose="02020603050405020304" pitchFamily="18" charset="0"/>
              </a:rPr>
              <a:t>A) Encourage deep breathing exercises (Correct Answer)</a:t>
            </a:r>
          </a:p>
          <a:p>
            <a:pPr algn="just"/>
            <a:r>
              <a:rPr lang="en-US" sz="2800">
                <a:latin typeface="Times New Roman" panose="02020603050405020304" pitchFamily="18" charset="0"/>
                <a:cs typeface="Times New Roman" panose="02020603050405020304" pitchFamily="18" charset="0"/>
              </a:rPr>
              <a:t>B) Administer oxygen at 8 L/min via nasal cannula</a:t>
            </a:r>
          </a:p>
          <a:p>
            <a:pPr algn="just"/>
            <a:r>
              <a:rPr lang="en-US" sz="2800">
                <a:latin typeface="Times New Roman" panose="02020603050405020304" pitchFamily="18" charset="0"/>
                <a:cs typeface="Times New Roman" panose="02020603050405020304" pitchFamily="18" charset="0"/>
              </a:rPr>
              <a:t>C) Place the patient in a supine position</a:t>
            </a:r>
          </a:p>
          <a:p>
            <a:pPr algn="just"/>
            <a:r>
              <a:rPr lang="en-US" sz="2800">
                <a:latin typeface="Times New Roman" panose="02020603050405020304" pitchFamily="18" charset="0"/>
                <a:cs typeface="Times New Roman" panose="02020603050405020304" pitchFamily="18" charset="0"/>
              </a:rPr>
              <a:t>D) Restrict fluid intake to reduce pulmonary congestion</a:t>
            </a:r>
          </a:p>
        </p:txBody>
      </p:sp>
    </p:spTree>
    <p:extLst>
      <p:ext uri="{BB962C8B-B14F-4D97-AF65-F5344CB8AC3E}">
        <p14:creationId xmlns:p14="http://schemas.microsoft.com/office/powerpoint/2010/main" val="1017950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 lvl="0" indent="-91440">
              <a:lnSpc>
                <a:spcPct val="90000"/>
              </a:lnSpc>
              <a:spcBef>
                <a:spcPts val="1200"/>
              </a:spcBef>
              <a:spcAft>
                <a:spcPts val="200"/>
              </a:spcAft>
            </a:pPr>
            <a:r>
              <a:rPr lang="en-US" sz="3200" b="1" spc="0">
                <a:solidFill>
                  <a:prstClr val="black">
                    <a:lumMod val="75000"/>
                    <a:lumOff val="25000"/>
                  </a:prstClr>
                </a:solidFill>
                <a:latin typeface="Calibri"/>
                <a:ea typeface="+mn-ea"/>
                <a:cs typeface="+mn-cs"/>
              </a:rPr>
              <a:t>step 1: Collect Student Responses</a:t>
            </a:r>
            <a:r>
              <a:rPr lang="en-US" sz="2000" b="1" spc="0">
                <a:solidFill>
                  <a:prstClr val="black">
                    <a:lumMod val="75000"/>
                    <a:lumOff val="25000"/>
                  </a:prstClr>
                </a:solidFill>
                <a:latin typeface="Calibri"/>
                <a:ea typeface="+mn-ea"/>
                <a:cs typeface="+mn-cs"/>
              </a:rPr>
              <a:t/>
            </a:r>
            <a:br>
              <a:rPr lang="en-US" sz="2000" b="1" spc="0">
                <a:solidFill>
                  <a:prstClr val="black">
                    <a:lumMod val="75000"/>
                    <a:lumOff val="25000"/>
                  </a:prstClr>
                </a:solidFill>
                <a:latin typeface="Calibri"/>
                <a:ea typeface="+mn-ea"/>
                <a:cs typeface="+mn-cs"/>
              </a:rPr>
            </a:br>
            <a:endParaRPr lang="en-US"/>
          </a:p>
        </p:txBody>
      </p:sp>
      <p:sp>
        <p:nvSpPr>
          <p:cNvPr id="3" name="Content Placeholder 2"/>
          <p:cNvSpPr>
            <a:spLocks noGrp="1"/>
          </p:cNvSpPr>
          <p:nvPr>
            <p:ph idx="1"/>
          </p:nvPr>
        </p:nvSpPr>
        <p:spPr/>
        <p:txBody>
          <a:bodyPr/>
          <a:lstStyle/>
          <a:p>
            <a:r>
              <a:rPr lang="en-US"/>
              <a:t>Assume 10 students took this test. Their responses are recorded below:</a:t>
            </a:r>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06485264"/>
              </p:ext>
            </p:extLst>
          </p:nvPr>
        </p:nvGraphicFramePr>
        <p:xfrm>
          <a:off x="94130" y="1210234"/>
          <a:ext cx="10125636" cy="4906484"/>
        </p:xfrm>
        <a:graphic>
          <a:graphicData uri="http://schemas.openxmlformats.org/drawingml/2006/table">
            <a:tbl>
              <a:tblPr firstRow="1" bandRow="1">
                <a:tableStyleId>{5C22544A-7EE6-4342-B048-85BDC9FD1C3A}</a:tableStyleId>
              </a:tblPr>
              <a:tblGrid>
                <a:gridCol w="3375212">
                  <a:extLst>
                    <a:ext uri="{9D8B030D-6E8A-4147-A177-3AD203B41FA5}">
                      <a16:colId xmlns:a16="http://schemas.microsoft.com/office/drawing/2014/main" xmlns="" val="20000"/>
                    </a:ext>
                  </a:extLst>
                </a:gridCol>
                <a:gridCol w="3375212">
                  <a:extLst>
                    <a:ext uri="{9D8B030D-6E8A-4147-A177-3AD203B41FA5}">
                      <a16:colId xmlns:a16="http://schemas.microsoft.com/office/drawing/2014/main" xmlns="" val="20001"/>
                    </a:ext>
                  </a:extLst>
                </a:gridCol>
                <a:gridCol w="3375212">
                  <a:extLst>
                    <a:ext uri="{9D8B030D-6E8A-4147-A177-3AD203B41FA5}">
                      <a16:colId xmlns:a16="http://schemas.microsoft.com/office/drawing/2014/main" xmlns="" val="20002"/>
                    </a:ext>
                  </a:extLst>
                </a:gridCol>
              </a:tblGrid>
              <a:tr h="446044">
                <a:tc>
                  <a:txBody>
                    <a:bodyPr/>
                    <a:lstStyle/>
                    <a:p>
                      <a:r>
                        <a:rPr lang="en-US"/>
                        <a:t>Students</a:t>
                      </a:r>
                    </a:p>
                  </a:txBody>
                  <a:tcPr/>
                </a:tc>
                <a:tc>
                  <a:txBody>
                    <a:bodyPr/>
                    <a:lstStyle/>
                    <a:p>
                      <a:r>
                        <a:rPr lang="en-US"/>
                        <a:t>Score </a:t>
                      </a:r>
                    </a:p>
                  </a:txBody>
                  <a:tcPr/>
                </a:tc>
                <a:tc>
                  <a:txBody>
                    <a:bodyPr/>
                    <a:lstStyle/>
                    <a:p>
                      <a:r>
                        <a:rPr lang="en-US"/>
                        <a:t>Response </a:t>
                      </a:r>
                    </a:p>
                  </a:txBody>
                  <a:tcPr/>
                </a:tc>
                <a:extLst>
                  <a:ext uri="{0D108BD9-81ED-4DB2-BD59-A6C34878D82A}">
                    <a16:rowId xmlns:a16="http://schemas.microsoft.com/office/drawing/2014/main" xmlns="" val="10000"/>
                  </a:ext>
                </a:extLst>
              </a:tr>
              <a:tr h="446044">
                <a:tc>
                  <a:txBody>
                    <a:bodyPr/>
                    <a:lstStyle/>
                    <a:p>
                      <a:r>
                        <a:rPr lang="en-US"/>
                        <a:t>S1</a:t>
                      </a:r>
                    </a:p>
                  </a:txBody>
                  <a:tcPr/>
                </a:tc>
                <a:tc>
                  <a:txBody>
                    <a:bodyPr/>
                    <a:lstStyle/>
                    <a:p>
                      <a:r>
                        <a:rPr lang="en-US"/>
                        <a:t>90</a:t>
                      </a:r>
                    </a:p>
                  </a:txBody>
                  <a:tcPr/>
                </a:tc>
                <a:tc>
                  <a:txBody>
                    <a:bodyPr/>
                    <a:lstStyle/>
                    <a:p>
                      <a:r>
                        <a:rPr lang="en-US"/>
                        <a:t>A</a:t>
                      </a:r>
                    </a:p>
                  </a:txBody>
                  <a:tcPr/>
                </a:tc>
                <a:extLst>
                  <a:ext uri="{0D108BD9-81ED-4DB2-BD59-A6C34878D82A}">
                    <a16:rowId xmlns:a16="http://schemas.microsoft.com/office/drawing/2014/main" xmlns="" val="10001"/>
                  </a:ext>
                </a:extLst>
              </a:tr>
              <a:tr h="446044">
                <a:tc>
                  <a:txBody>
                    <a:bodyPr/>
                    <a:lstStyle/>
                    <a:p>
                      <a:r>
                        <a:rPr lang="en-US"/>
                        <a:t>S2</a:t>
                      </a:r>
                    </a:p>
                  </a:txBody>
                  <a:tcPr/>
                </a:tc>
                <a:tc>
                  <a:txBody>
                    <a:bodyPr/>
                    <a:lstStyle/>
                    <a:p>
                      <a:r>
                        <a:rPr lang="en-US"/>
                        <a:t>80</a:t>
                      </a:r>
                    </a:p>
                  </a:txBody>
                  <a:tcPr/>
                </a:tc>
                <a:tc>
                  <a:txBody>
                    <a:bodyPr/>
                    <a:lstStyle/>
                    <a:p>
                      <a:r>
                        <a:rPr lang="en-US"/>
                        <a:t>A</a:t>
                      </a:r>
                    </a:p>
                  </a:txBody>
                  <a:tcPr/>
                </a:tc>
                <a:extLst>
                  <a:ext uri="{0D108BD9-81ED-4DB2-BD59-A6C34878D82A}">
                    <a16:rowId xmlns:a16="http://schemas.microsoft.com/office/drawing/2014/main" xmlns="" val="10002"/>
                  </a:ext>
                </a:extLst>
              </a:tr>
              <a:tr h="446044">
                <a:tc>
                  <a:txBody>
                    <a:bodyPr/>
                    <a:lstStyle/>
                    <a:p>
                      <a:r>
                        <a:rPr lang="en-US"/>
                        <a:t>S3</a:t>
                      </a:r>
                    </a:p>
                  </a:txBody>
                  <a:tcPr/>
                </a:tc>
                <a:tc>
                  <a:txBody>
                    <a:bodyPr/>
                    <a:lstStyle/>
                    <a:p>
                      <a:r>
                        <a:rPr lang="en-US"/>
                        <a:t>70</a:t>
                      </a:r>
                    </a:p>
                  </a:txBody>
                  <a:tcPr/>
                </a:tc>
                <a:tc>
                  <a:txBody>
                    <a:bodyPr/>
                    <a:lstStyle/>
                    <a:p>
                      <a:r>
                        <a:rPr lang="en-US"/>
                        <a:t>A</a:t>
                      </a:r>
                    </a:p>
                  </a:txBody>
                  <a:tcPr/>
                </a:tc>
                <a:extLst>
                  <a:ext uri="{0D108BD9-81ED-4DB2-BD59-A6C34878D82A}">
                    <a16:rowId xmlns:a16="http://schemas.microsoft.com/office/drawing/2014/main" xmlns="" val="10003"/>
                  </a:ext>
                </a:extLst>
              </a:tr>
              <a:tr h="446044">
                <a:tc>
                  <a:txBody>
                    <a:bodyPr/>
                    <a:lstStyle/>
                    <a:p>
                      <a:r>
                        <a:rPr lang="en-US"/>
                        <a:t>S4</a:t>
                      </a:r>
                    </a:p>
                  </a:txBody>
                  <a:tcPr/>
                </a:tc>
                <a:tc>
                  <a:txBody>
                    <a:bodyPr/>
                    <a:lstStyle/>
                    <a:p>
                      <a:r>
                        <a:rPr lang="en-US"/>
                        <a:t>60</a:t>
                      </a:r>
                    </a:p>
                  </a:txBody>
                  <a:tcPr/>
                </a:tc>
                <a:tc>
                  <a:txBody>
                    <a:bodyPr/>
                    <a:lstStyle/>
                    <a:p>
                      <a:r>
                        <a:rPr lang="en-US"/>
                        <a:t>B</a:t>
                      </a:r>
                    </a:p>
                  </a:txBody>
                  <a:tcPr/>
                </a:tc>
                <a:extLst>
                  <a:ext uri="{0D108BD9-81ED-4DB2-BD59-A6C34878D82A}">
                    <a16:rowId xmlns:a16="http://schemas.microsoft.com/office/drawing/2014/main" xmlns="" val="10004"/>
                  </a:ext>
                </a:extLst>
              </a:tr>
              <a:tr h="446044">
                <a:tc>
                  <a:txBody>
                    <a:bodyPr/>
                    <a:lstStyle/>
                    <a:p>
                      <a:r>
                        <a:rPr lang="en-US"/>
                        <a:t>S5</a:t>
                      </a:r>
                    </a:p>
                  </a:txBody>
                  <a:tcPr/>
                </a:tc>
                <a:tc>
                  <a:txBody>
                    <a:bodyPr/>
                    <a:lstStyle/>
                    <a:p>
                      <a:r>
                        <a:rPr lang="en-US"/>
                        <a:t>50</a:t>
                      </a:r>
                    </a:p>
                  </a:txBody>
                  <a:tcPr/>
                </a:tc>
                <a:tc>
                  <a:txBody>
                    <a:bodyPr/>
                    <a:lstStyle/>
                    <a:p>
                      <a:r>
                        <a:rPr lang="en-US"/>
                        <a:t>A</a:t>
                      </a:r>
                    </a:p>
                  </a:txBody>
                  <a:tcPr/>
                </a:tc>
                <a:extLst>
                  <a:ext uri="{0D108BD9-81ED-4DB2-BD59-A6C34878D82A}">
                    <a16:rowId xmlns:a16="http://schemas.microsoft.com/office/drawing/2014/main" xmlns="" val="10005"/>
                  </a:ext>
                </a:extLst>
              </a:tr>
              <a:tr h="446044">
                <a:tc>
                  <a:txBody>
                    <a:bodyPr/>
                    <a:lstStyle/>
                    <a:p>
                      <a:r>
                        <a:rPr lang="en-US"/>
                        <a:t>S6</a:t>
                      </a:r>
                    </a:p>
                  </a:txBody>
                  <a:tcPr/>
                </a:tc>
                <a:tc>
                  <a:txBody>
                    <a:bodyPr/>
                    <a:lstStyle/>
                    <a:p>
                      <a:r>
                        <a:rPr lang="en-US"/>
                        <a:t>40</a:t>
                      </a:r>
                    </a:p>
                  </a:txBody>
                  <a:tcPr/>
                </a:tc>
                <a:tc>
                  <a:txBody>
                    <a:bodyPr/>
                    <a:lstStyle/>
                    <a:p>
                      <a:r>
                        <a:rPr lang="en-US"/>
                        <a:t>B</a:t>
                      </a:r>
                    </a:p>
                  </a:txBody>
                  <a:tcPr/>
                </a:tc>
                <a:extLst>
                  <a:ext uri="{0D108BD9-81ED-4DB2-BD59-A6C34878D82A}">
                    <a16:rowId xmlns:a16="http://schemas.microsoft.com/office/drawing/2014/main" xmlns="" val="10006"/>
                  </a:ext>
                </a:extLst>
              </a:tr>
              <a:tr h="446044">
                <a:tc>
                  <a:txBody>
                    <a:bodyPr/>
                    <a:lstStyle/>
                    <a:p>
                      <a:r>
                        <a:rPr lang="en-US"/>
                        <a:t>S7</a:t>
                      </a:r>
                    </a:p>
                  </a:txBody>
                  <a:tcPr/>
                </a:tc>
                <a:tc>
                  <a:txBody>
                    <a:bodyPr/>
                    <a:lstStyle/>
                    <a:p>
                      <a:r>
                        <a:rPr lang="en-US"/>
                        <a:t>30</a:t>
                      </a:r>
                    </a:p>
                  </a:txBody>
                  <a:tcPr/>
                </a:tc>
                <a:tc>
                  <a:txBody>
                    <a:bodyPr/>
                    <a:lstStyle/>
                    <a:p>
                      <a:r>
                        <a:rPr lang="en-US"/>
                        <a:t>C</a:t>
                      </a:r>
                    </a:p>
                  </a:txBody>
                  <a:tcPr/>
                </a:tc>
                <a:extLst>
                  <a:ext uri="{0D108BD9-81ED-4DB2-BD59-A6C34878D82A}">
                    <a16:rowId xmlns:a16="http://schemas.microsoft.com/office/drawing/2014/main" xmlns="" val="10007"/>
                  </a:ext>
                </a:extLst>
              </a:tr>
              <a:tr h="446044">
                <a:tc>
                  <a:txBody>
                    <a:bodyPr/>
                    <a:lstStyle/>
                    <a:p>
                      <a:r>
                        <a:rPr lang="en-US"/>
                        <a:t>S8</a:t>
                      </a:r>
                    </a:p>
                  </a:txBody>
                  <a:tcPr/>
                </a:tc>
                <a:tc>
                  <a:txBody>
                    <a:bodyPr/>
                    <a:lstStyle/>
                    <a:p>
                      <a:r>
                        <a:rPr lang="en-US"/>
                        <a:t>20</a:t>
                      </a:r>
                    </a:p>
                  </a:txBody>
                  <a:tcPr/>
                </a:tc>
                <a:tc>
                  <a:txBody>
                    <a:bodyPr/>
                    <a:lstStyle/>
                    <a:p>
                      <a:r>
                        <a:rPr lang="en-US"/>
                        <a:t>C</a:t>
                      </a:r>
                    </a:p>
                  </a:txBody>
                  <a:tcPr/>
                </a:tc>
                <a:extLst>
                  <a:ext uri="{0D108BD9-81ED-4DB2-BD59-A6C34878D82A}">
                    <a16:rowId xmlns:a16="http://schemas.microsoft.com/office/drawing/2014/main" xmlns="" val="10008"/>
                  </a:ext>
                </a:extLst>
              </a:tr>
              <a:tr h="446044">
                <a:tc>
                  <a:txBody>
                    <a:bodyPr/>
                    <a:lstStyle/>
                    <a:p>
                      <a:r>
                        <a:rPr lang="en-US"/>
                        <a:t>S9</a:t>
                      </a:r>
                    </a:p>
                  </a:txBody>
                  <a:tcPr/>
                </a:tc>
                <a:tc>
                  <a:txBody>
                    <a:bodyPr/>
                    <a:lstStyle/>
                    <a:p>
                      <a:r>
                        <a:rPr lang="en-US"/>
                        <a:t>10</a:t>
                      </a:r>
                    </a:p>
                  </a:txBody>
                  <a:tcPr/>
                </a:tc>
                <a:tc>
                  <a:txBody>
                    <a:bodyPr/>
                    <a:lstStyle/>
                    <a:p>
                      <a:r>
                        <a:rPr lang="en-US"/>
                        <a:t>D</a:t>
                      </a:r>
                    </a:p>
                  </a:txBody>
                  <a:tcPr/>
                </a:tc>
                <a:extLst>
                  <a:ext uri="{0D108BD9-81ED-4DB2-BD59-A6C34878D82A}">
                    <a16:rowId xmlns:a16="http://schemas.microsoft.com/office/drawing/2014/main" xmlns="" val="10009"/>
                  </a:ext>
                </a:extLst>
              </a:tr>
              <a:tr h="446044">
                <a:tc>
                  <a:txBody>
                    <a:bodyPr/>
                    <a:lstStyle/>
                    <a:p>
                      <a:r>
                        <a:rPr lang="en-US"/>
                        <a:t>S10 </a:t>
                      </a:r>
                    </a:p>
                  </a:txBody>
                  <a:tcPr/>
                </a:tc>
                <a:tc>
                  <a:txBody>
                    <a:bodyPr/>
                    <a:lstStyle/>
                    <a:p>
                      <a:r>
                        <a:rPr lang="en-US"/>
                        <a:t>5</a:t>
                      </a:r>
                    </a:p>
                  </a:txBody>
                  <a:tcPr/>
                </a:tc>
                <a:tc>
                  <a:txBody>
                    <a:bodyPr/>
                    <a:lstStyle/>
                    <a:p>
                      <a:r>
                        <a:rPr lang="en-US"/>
                        <a:t>D</a:t>
                      </a: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88968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lvl="0" indent="-91440" algn="ctr">
              <a:lnSpc>
                <a:spcPct val="90000"/>
              </a:lnSpc>
              <a:spcBef>
                <a:spcPts val="1200"/>
              </a:spcBef>
              <a:spcAft>
                <a:spcPts val="200"/>
              </a:spcAft>
            </a:pPr>
            <a:r>
              <a:rPr lang="en-US" sz="3600" b="1" spc="0">
                <a:solidFill>
                  <a:srgbClr val="FF0000"/>
                </a:solidFill>
                <a:latin typeface="Times New Roman"/>
                <a:ea typeface="+mn-ea"/>
                <a:cs typeface="+mn-cs"/>
              </a:rPr>
              <a:t>Scoring.</a:t>
            </a:r>
            <a:br>
              <a:rPr lang="en-US" sz="3600" b="1" spc="0">
                <a:solidFill>
                  <a:srgbClr val="FF0000"/>
                </a:solidFill>
                <a:latin typeface="Times New Roman"/>
                <a:ea typeface="+mn-ea"/>
                <a:cs typeface="+mn-cs"/>
              </a:rPr>
            </a:br>
            <a:endParaRPr lang="ar-EG" sz="3600">
              <a:solidFill>
                <a:srgbClr val="FF0000"/>
              </a:solidFill>
            </a:endParaRPr>
          </a:p>
        </p:txBody>
      </p:sp>
      <p:sp>
        <p:nvSpPr>
          <p:cNvPr id="3" name="Content Placeholder 2"/>
          <p:cNvSpPr>
            <a:spLocks noGrp="1"/>
          </p:cNvSpPr>
          <p:nvPr>
            <p:ph idx="1"/>
          </p:nvPr>
        </p:nvSpPr>
        <p:spPr>
          <a:xfrm>
            <a:off x="1278649" y="1800391"/>
            <a:ext cx="10058400" cy="4023360"/>
          </a:xfrm>
        </p:spPr>
        <p:txBody>
          <a:bodyPr>
            <a:noAutofit/>
          </a:bodyPr>
          <a:lstStyle/>
          <a:p>
            <a:pPr algn="just">
              <a:lnSpc>
                <a:spcPct val="200000"/>
              </a:lnSpc>
            </a:pPr>
            <a:r>
              <a:rPr lang="en-US" sz="2800" dirty="0">
                <a:solidFill>
                  <a:srgbClr val="000000"/>
                </a:solidFill>
                <a:latin typeface="Times New Roman"/>
                <a:cs typeface="+mj-cs"/>
              </a:rPr>
              <a:t>It is the </a:t>
            </a:r>
            <a:r>
              <a:rPr lang="en-US" sz="2800" dirty="0">
                <a:solidFill>
                  <a:srgbClr val="FF0000"/>
                </a:solidFill>
                <a:latin typeface="Times New Roman"/>
                <a:cs typeface="+mj-cs"/>
              </a:rPr>
              <a:t>process</a:t>
            </a:r>
            <a:r>
              <a:rPr lang="en-US" sz="2800" dirty="0">
                <a:solidFill>
                  <a:srgbClr val="000000"/>
                </a:solidFill>
                <a:latin typeface="Times New Roman"/>
                <a:cs typeface="+mj-cs"/>
              </a:rPr>
              <a:t> of determining the </a:t>
            </a:r>
            <a:r>
              <a:rPr lang="en-US" sz="2800" dirty="0">
                <a:solidFill>
                  <a:srgbClr val="FF0000"/>
                </a:solidFill>
                <a:latin typeface="Times New Roman"/>
                <a:cs typeface="+mj-cs"/>
              </a:rPr>
              <a:t>first direct</a:t>
            </a:r>
            <a:r>
              <a:rPr lang="en-US" sz="2800" dirty="0">
                <a:solidFill>
                  <a:srgbClr val="000000"/>
                </a:solidFill>
                <a:latin typeface="Times New Roman"/>
                <a:cs typeface="+mj-cs"/>
              </a:rPr>
              <a:t>, </a:t>
            </a:r>
            <a:r>
              <a:rPr lang="en-US" sz="2800" dirty="0">
                <a:solidFill>
                  <a:srgbClr val="FF0000"/>
                </a:solidFill>
                <a:latin typeface="Times New Roman"/>
                <a:cs typeface="+mj-cs"/>
              </a:rPr>
              <a:t>unconverted</a:t>
            </a:r>
            <a:r>
              <a:rPr lang="en-US" sz="2800" dirty="0">
                <a:solidFill>
                  <a:srgbClr val="000000"/>
                </a:solidFill>
                <a:latin typeface="Times New Roman"/>
                <a:cs typeface="+mj-cs"/>
              </a:rPr>
              <a:t>, </a:t>
            </a:r>
            <a:r>
              <a:rPr lang="en-US" sz="2800" dirty="0">
                <a:solidFill>
                  <a:srgbClr val="FF0000"/>
                </a:solidFill>
                <a:latin typeface="Times New Roman"/>
                <a:cs typeface="+mj-cs"/>
              </a:rPr>
              <a:t>un-interpreted measure of performance </a:t>
            </a:r>
            <a:r>
              <a:rPr lang="en-US" sz="2800" dirty="0">
                <a:solidFill>
                  <a:srgbClr val="000000"/>
                </a:solidFill>
                <a:latin typeface="Times New Roman"/>
                <a:cs typeface="+mj-cs"/>
              </a:rPr>
              <a:t>on a test, usually called the </a:t>
            </a:r>
            <a:r>
              <a:rPr lang="en-US" sz="2800" dirty="0">
                <a:solidFill>
                  <a:srgbClr val="FF0000"/>
                </a:solidFill>
                <a:latin typeface="Times New Roman"/>
                <a:cs typeface="+mj-cs"/>
              </a:rPr>
              <a:t>raw</a:t>
            </a:r>
            <a:r>
              <a:rPr lang="en-US" sz="2800" dirty="0">
                <a:solidFill>
                  <a:srgbClr val="000000"/>
                </a:solidFill>
                <a:latin typeface="Times New Roman"/>
                <a:cs typeface="+mj-cs"/>
              </a:rPr>
              <a:t>, obtained, observed score ,or </a:t>
            </a:r>
            <a:r>
              <a:rPr lang="en-US" sz="2800" dirty="0">
                <a:solidFill>
                  <a:srgbClr val="FF0000"/>
                </a:solidFill>
                <a:latin typeface="Times New Roman"/>
                <a:cs typeface="+mj-cs"/>
              </a:rPr>
              <a:t>Numerical .</a:t>
            </a:r>
            <a:r>
              <a:rPr lang="en-US" sz="2800" dirty="0">
                <a:solidFill>
                  <a:srgbClr val="000000"/>
                </a:solidFill>
                <a:latin typeface="Times New Roman"/>
                <a:cs typeface="+mj-cs"/>
              </a:rPr>
              <a:t> </a:t>
            </a:r>
          </a:p>
          <a:p>
            <a:pPr>
              <a:lnSpc>
                <a:spcPct val="200000"/>
              </a:lnSpc>
            </a:pPr>
            <a:r>
              <a:rPr lang="en-US" sz="2800" dirty="0">
                <a:solidFill>
                  <a:srgbClr val="FF0000"/>
                </a:solidFill>
                <a:latin typeface="Times New Roman"/>
                <a:cs typeface="+mj-cs"/>
              </a:rPr>
              <a:t>Example, </a:t>
            </a:r>
            <a:r>
              <a:rPr lang="en-US" sz="2800" dirty="0">
                <a:solidFill>
                  <a:srgbClr val="000000"/>
                </a:solidFill>
                <a:latin typeface="Times New Roman"/>
                <a:cs typeface="+mj-cs"/>
              </a:rPr>
              <a:t>if a student got a </a:t>
            </a:r>
            <a:r>
              <a:rPr lang="en-US" sz="2800" dirty="0">
                <a:solidFill>
                  <a:srgbClr val="FF0000"/>
                </a:solidFill>
                <a:latin typeface="Times New Roman"/>
                <a:cs typeface="+mj-cs"/>
              </a:rPr>
              <a:t>80</a:t>
            </a:r>
            <a:r>
              <a:rPr lang="en-US" sz="2800" dirty="0">
                <a:solidFill>
                  <a:srgbClr val="000000"/>
                </a:solidFill>
                <a:latin typeface="Times New Roman"/>
                <a:cs typeface="+mj-cs"/>
              </a:rPr>
              <a:t> out of </a:t>
            </a:r>
            <a:r>
              <a:rPr lang="en-US" sz="2800" dirty="0">
                <a:solidFill>
                  <a:srgbClr val="FF0000"/>
                </a:solidFill>
                <a:latin typeface="Times New Roman"/>
                <a:cs typeface="+mj-cs"/>
              </a:rPr>
              <a:t>90</a:t>
            </a:r>
            <a:r>
              <a:rPr lang="en-US" sz="2800" dirty="0">
                <a:solidFill>
                  <a:srgbClr val="000000"/>
                </a:solidFill>
                <a:latin typeface="Times New Roman"/>
                <a:cs typeface="+mj-cs"/>
              </a:rPr>
              <a:t> on a test, that is a score.</a:t>
            </a:r>
            <a:r>
              <a:rPr lang="en-US" sz="2800" dirty="0">
                <a:cs typeface="+mj-cs"/>
              </a:rPr>
              <a:t> </a:t>
            </a:r>
            <a:br>
              <a:rPr lang="en-US" sz="2800" dirty="0">
                <a:cs typeface="+mj-cs"/>
              </a:rPr>
            </a:br>
            <a:endParaRPr lang="ar-EG" sz="2800" dirty="0">
              <a:cs typeface="+mj-cs"/>
            </a:endParaRPr>
          </a:p>
        </p:txBody>
      </p:sp>
    </p:spTree>
    <p:extLst>
      <p:ext uri="{BB962C8B-B14F-4D97-AF65-F5344CB8AC3E}">
        <p14:creationId xmlns:p14="http://schemas.microsoft.com/office/powerpoint/2010/main" val="3424439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2: Calculate the Difficulty Index (P-value)</a:t>
            </a:r>
          </a:p>
        </p:txBody>
      </p:sp>
      <p:sp>
        <p:nvSpPr>
          <p:cNvPr id="3" name="Content Placeholder 2"/>
          <p:cNvSpPr>
            <a:spLocks noGrp="1"/>
          </p:cNvSpPr>
          <p:nvPr>
            <p:ph idx="1"/>
          </p:nvPr>
        </p:nvSpPr>
        <p:spPr/>
        <p:txBody>
          <a:bodyPr/>
          <a:lstStyle/>
          <a:p>
            <a:pPr algn="just"/>
            <a:r>
              <a:rPr lang="en-US" sz="3200" b="1">
                <a:solidFill>
                  <a:srgbClr val="000000"/>
                </a:solidFill>
                <a:latin typeface="Times New Roman" panose="02020603050405020304" pitchFamily="18" charset="0"/>
                <a:cs typeface="Times New Roman" panose="02020603050405020304" pitchFamily="18" charset="0"/>
              </a:rPr>
              <a:t>Difficulty Index (P-value):</a:t>
            </a:r>
            <a:br>
              <a:rPr lang="en-US" sz="3200" b="1">
                <a:solidFill>
                  <a:srgbClr val="000000"/>
                </a:solidFill>
                <a:latin typeface="Times New Roman" panose="02020603050405020304" pitchFamily="18" charset="0"/>
                <a:cs typeface="Times New Roman" panose="02020603050405020304" pitchFamily="18" charset="0"/>
              </a:rPr>
            </a:br>
            <a:r>
              <a:rPr lang="en-US" sz="3200" b="1">
                <a:solidFill>
                  <a:srgbClr val="000000"/>
                </a:solidFill>
                <a:latin typeface="Times New Roman" panose="02020603050405020304" pitchFamily="18" charset="0"/>
                <a:cs typeface="Times New Roman" panose="02020603050405020304" pitchFamily="18" charset="0"/>
              </a:rPr>
              <a:t>P= Number of student who answer correctly/Total  number of student </a:t>
            </a:r>
          </a:p>
          <a:p>
            <a:pPr algn="just"/>
            <a:r>
              <a:rPr lang="en-US">
                <a:latin typeface="Times New Roman" panose="02020603050405020304" pitchFamily="18" charset="0"/>
                <a:cs typeface="Times New Roman" panose="02020603050405020304" pitchFamily="18" charset="0"/>
              </a:rPr>
              <a:t>For this question:</a:t>
            </a:r>
          </a:p>
          <a:p>
            <a:pPr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5 students answered correctly (chose A).</a:t>
            </a: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Total students = 10</a:t>
            </a:r>
            <a:endParaRPr lang="en-US">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P-value calculation:</a:t>
            </a:r>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rPr>
              <a:t>Since </a:t>
            </a:r>
            <a:r>
              <a:rPr lang="en-US" b="1">
                <a:latin typeface="Times New Roman" panose="02020603050405020304" pitchFamily="18" charset="0"/>
                <a:cs typeface="Times New Roman" panose="02020603050405020304" pitchFamily="18" charset="0"/>
              </a:rPr>
              <a:t>P = 0.40</a:t>
            </a:r>
            <a:r>
              <a:rPr lang="en-US">
                <a:latin typeface="Times New Roman" panose="02020603050405020304" pitchFamily="18" charset="0"/>
                <a:cs typeface="Times New Roman" panose="02020603050405020304" pitchFamily="18" charset="0"/>
              </a:rPr>
              <a:t>, this question is at an acceptable level of difficulty.</a:t>
            </a:r>
            <a:r>
              <a:rPr lang="en-US"/>
              <a:t/>
            </a:r>
            <a:br>
              <a:rPr lang="en-US"/>
            </a:br>
            <a:endParaRPr lang="en-US"/>
          </a:p>
        </p:txBody>
      </p:sp>
    </p:spTree>
    <p:extLst>
      <p:ext uri="{BB962C8B-B14F-4D97-AF65-F5344CB8AC3E}">
        <p14:creationId xmlns:p14="http://schemas.microsoft.com/office/powerpoint/2010/main" val="2859277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86603"/>
            <a:ext cx="12192000" cy="6073856"/>
          </a:xfrm>
          <a:prstGeom prst="rect">
            <a:avLst/>
          </a:prstGeom>
        </p:spPr>
      </p:pic>
    </p:spTree>
    <p:extLst>
      <p:ext uri="{BB962C8B-B14F-4D97-AF65-F5344CB8AC3E}">
        <p14:creationId xmlns:p14="http://schemas.microsoft.com/office/powerpoint/2010/main" val="1569903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3: Calculate the Discrimination Index (D-value)</a:t>
            </a:r>
          </a:p>
        </p:txBody>
      </p:sp>
      <p:sp>
        <p:nvSpPr>
          <p:cNvPr id="3" name="Content Placeholder 2"/>
          <p:cNvSpPr>
            <a:spLocks noGrp="1"/>
          </p:cNvSpPr>
          <p:nvPr>
            <p:ph idx="1"/>
          </p:nvPr>
        </p:nvSpPr>
        <p:spPr/>
        <p:txBody>
          <a:bodyPr>
            <a:normAutofit lnSpcReduction="10000"/>
          </a:bodyPr>
          <a:lstStyle/>
          <a:p>
            <a:pPr algn="just"/>
            <a:r>
              <a:rPr lang="en-US" sz="2800" b="1">
                <a:latin typeface="Times New Roman" panose="02020603050405020304" pitchFamily="18" charset="0"/>
                <a:cs typeface="Times New Roman" panose="02020603050405020304" pitchFamily="18" charset="0"/>
              </a:rPr>
              <a:t>Steps:</a:t>
            </a:r>
          </a:p>
          <a:p>
            <a:pPr algn="just">
              <a:buFont typeface="+mj-lt"/>
              <a:buAutoNum type="arabicPeriod"/>
            </a:pPr>
            <a:r>
              <a:rPr lang="en-US" sz="2800" b="1">
                <a:latin typeface="Times New Roman" panose="02020603050405020304" pitchFamily="18" charset="0"/>
                <a:cs typeface="Times New Roman" panose="02020603050405020304" pitchFamily="18" charset="0"/>
              </a:rPr>
              <a:t>Divide students into high and low groups </a:t>
            </a:r>
          </a:p>
          <a:p>
            <a:pPr algn="just">
              <a:buFont typeface="+mj-lt"/>
              <a:buAutoNum type="arabicPeriod"/>
            </a:pPr>
            <a:r>
              <a:rPr lang="en-US" sz="2800" b="1">
                <a:latin typeface="Times New Roman" panose="02020603050405020304" pitchFamily="18" charset="0"/>
                <a:cs typeface="Times New Roman" panose="02020603050405020304" pitchFamily="18" charset="0"/>
              </a:rPr>
              <a:t>High Performers (Top 5 students by score)</a:t>
            </a:r>
            <a:r>
              <a:rPr lang="en-US" sz="2800">
                <a:latin typeface="Times New Roman" panose="02020603050405020304" pitchFamily="18" charset="0"/>
                <a:cs typeface="Times New Roman" panose="02020603050405020304" pitchFamily="18" charset="0"/>
              </a:rPr>
              <a:t>: S1, S2, S3, S4, S5 </a:t>
            </a:r>
          </a:p>
          <a:p>
            <a:pPr marL="742950" lvl="1" indent="-285750" algn="just">
              <a:buFont typeface="+mj-lt"/>
              <a:buAutoNum type="arabicPeriod"/>
            </a:pPr>
            <a:r>
              <a:rPr lang="en-US" sz="2800" b="1">
                <a:latin typeface="Times New Roman" panose="02020603050405020304" pitchFamily="18" charset="0"/>
                <a:cs typeface="Times New Roman" panose="02020603050405020304" pitchFamily="18" charset="0"/>
              </a:rPr>
              <a:t>Low Performers (Bottom 5 students by score)</a:t>
            </a:r>
            <a:r>
              <a:rPr lang="en-US" sz="2800">
                <a:latin typeface="Times New Roman" panose="02020603050405020304" pitchFamily="18" charset="0"/>
                <a:cs typeface="Times New Roman" panose="02020603050405020304" pitchFamily="18" charset="0"/>
              </a:rPr>
              <a:t>: S6, S7,S8,S9,S10 </a:t>
            </a:r>
          </a:p>
          <a:p>
            <a:pPr marL="742950" lvl="1" indent="-285750" algn="just">
              <a:buFont typeface="+mj-lt"/>
              <a:buAutoNum type="arabicPeriod"/>
            </a:pPr>
            <a:r>
              <a:rPr lang="en-US" sz="2800" b="1">
                <a:latin typeface="Times New Roman" panose="02020603050405020304" pitchFamily="18" charset="0"/>
                <a:cs typeface="Times New Roman" panose="02020603050405020304" pitchFamily="18" charset="0"/>
              </a:rPr>
              <a:t>Count correct answers in both groups:</a:t>
            </a:r>
            <a:endParaRPr lang="en-US" sz="280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en-US" sz="2800">
                <a:latin typeface="Times New Roman" panose="02020603050405020304" pitchFamily="18" charset="0"/>
                <a:cs typeface="Times New Roman" panose="02020603050405020304" pitchFamily="18" charset="0"/>
              </a:rPr>
              <a:t>High performers: </a:t>
            </a:r>
            <a:r>
              <a:rPr lang="en-US" sz="2800" b="1">
                <a:latin typeface="Times New Roman" panose="02020603050405020304" pitchFamily="18" charset="0"/>
                <a:cs typeface="Times New Roman" panose="02020603050405020304" pitchFamily="18" charset="0"/>
              </a:rPr>
              <a:t>All 4 chose A (correct)</a:t>
            </a:r>
            <a:endParaRPr lang="en-US" sz="280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en-US" sz="2800">
                <a:latin typeface="Times New Roman" panose="02020603050405020304" pitchFamily="18" charset="0"/>
                <a:cs typeface="Times New Roman" panose="02020603050405020304" pitchFamily="18" charset="0"/>
              </a:rPr>
              <a:t>Low performers: </a:t>
            </a:r>
            <a:r>
              <a:rPr lang="en-US" sz="2800" b="1">
                <a:latin typeface="Times New Roman" panose="02020603050405020304" pitchFamily="18" charset="0"/>
                <a:cs typeface="Times New Roman" panose="02020603050405020304" pitchFamily="18" charset="0"/>
              </a:rPr>
              <a:t>no one chose A (correct), while others chose C or D</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953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prstClr val="black">
                    <a:lumMod val="75000"/>
                    <a:lumOff val="25000"/>
                  </a:prstClr>
                </a:solidFill>
              </a:rPr>
              <a:t>Step 3: Calculate the Discrimination Index (D-value)</a:t>
            </a:r>
            <a:endParaRPr lang="en-US"/>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b="1"/>
              <a:t>Apply the formula:</a:t>
            </a:r>
            <a:endParaRPr lang="en-US"/>
          </a:p>
          <a:p>
            <a:r>
              <a:rPr lang="en-US"/>
              <a:t>D=Correct answers in high group−Correct answers in low group/ Total Students Number in each group </a:t>
            </a:r>
          </a:p>
          <a:p>
            <a:r>
              <a:rPr lang="en-US"/>
              <a:t>D= 4-0/5  = 0.8 </a:t>
            </a:r>
          </a:p>
          <a:p>
            <a:r>
              <a:rPr lang="en-US" b="1"/>
              <a:t>Interpretation:</a:t>
            </a:r>
          </a:p>
          <a:p>
            <a:pPr>
              <a:buFont typeface="Arial" panose="020B0604020202020204" pitchFamily="34" charset="0"/>
              <a:buChar char="•"/>
            </a:pPr>
            <a:r>
              <a:rPr lang="en-US" b="1"/>
              <a:t>D ≥ 0.40</a:t>
            </a:r>
            <a:r>
              <a:rPr lang="en-US"/>
              <a:t> → </a:t>
            </a:r>
            <a:r>
              <a:rPr lang="en-US" b="1"/>
              <a:t>Good discrimination (Ideal) ✅</a:t>
            </a:r>
            <a:endParaRPr lang="en-US"/>
          </a:p>
          <a:p>
            <a:pPr>
              <a:buFont typeface="Arial" panose="020B0604020202020204" pitchFamily="34" charset="0"/>
              <a:buChar char="•"/>
            </a:pPr>
            <a:r>
              <a:rPr lang="en-US" b="1"/>
              <a:t>D between 0.20 – 0.39</a:t>
            </a:r>
            <a:r>
              <a:rPr lang="en-US"/>
              <a:t> → Fair discrimination</a:t>
            </a:r>
          </a:p>
          <a:p>
            <a:pPr>
              <a:buFont typeface="Arial" panose="020B0604020202020204" pitchFamily="34" charset="0"/>
              <a:buChar char="•"/>
            </a:pPr>
            <a:r>
              <a:rPr lang="en-US" b="1"/>
              <a:t>D ≤ 0.19</a:t>
            </a:r>
            <a:r>
              <a:rPr lang="en-US"/>
              <a:t> → Poor discrimination (Needs revision)</a:t>
            </a:r>
          </a:p>
          <a:p>
            <a:r>
              <a:rPr lang="en-US"/>
              <a:t>Since </a:t>
            </a:r>
            <a:r>
              <a:rPr lang="en-US" b="1"/>
              <a:t>D = 0.8 </a:t>
            </a:r>
            <a:r>
              <a:rPr lang="en-US"/>
              <a:t>, this question has </a:t>
            </a:r>
            <a:r>
              <a:rPr lang="en-US" b="1"/>
              <a:t>good discrimination</a:t>
            </a:r>
            <a:r>
              <a:rPr lang="en-US"/>
              <a:t>, meaning high performers got it right more often than low performers.</a:t>
            </a:r>
          </a:p>
        </p:txBody>
      </p:sp>
    </p:spTree>
    <p:extLst>
      <p:ext uri="{BB962C8B-B14F-4D97-AF65-F5344CB8AC3E}">
        <p14:creationId xmlns:p14="http://schemas.microsoft.com/office/powerpoint/2010/main" val="3853721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4: Analyze Distractors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0552447"/>
              </p:ext>
            </p:extLst>
          </p:nvPr>
        </p:nvGraphicFramePr>
        <p:xfrm>
          <a:off x="1096963" y="1846263"/>
          <a:ext cx="10058400" cy="267194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gridCol w="2514600">
                  <a:extLst>
                    <a:ext uri="{9D8B030D-6E8A-4147-A177-3AD203B41FA5}">
                      <a16:colId xmlns:a16="http://schemas.microsoft.com/office/drawing/2014/main" xmlns="" val="20003"/>
                    </a:ext>
                  </a:extLst>
                </a:gridCol>
              </a:tblGrid>
              <a:tr h="370840">
                <a:tc>
                  <a:txBody>
                    <a:bodyPr/>
                    <a:lstStyle/>
                    <a:p>
                      <a:r>
                        <a:rPr lang="en-US"/>
                        <a:t>Option </a:t>
                      </a:r>
                    </a:p>
                  </a:txBody>
                  <a:tcPr/>
                </a:tc>
                <a:tc>
                  <a:txBody>
                    <a:bodyPr/>
                    <a:lstStyle/>
                    <a:p>
                      <a:r>
                        <a:rPr lang="en-US"/>
                        <a:t>Chosen high performance </a:t>
                      </a:r>
                    </a:p>
                  </a:txBody>
                  <a:tcPr/>
                </a:tc>
                <a:tc>
                  <a:txBody>
                    <a:bodyPr/>
                    <a:lstStyle/>
                    <a:p>
                      <a:r>
                        <a:rPr lang="en-US"/>
                        <a:t>Chosen lower performance </a:t>
                      </a:r>
                    </a:p>
                  </a:txBody>
                  <a:tcPr/>
                </a:tc>
                <a:tc>
                  <a:txBody>
                    <a:bodyPr/>
                    <a:lstStyle/>
                    <a:p>
                      <a:r>
                        <a:rPr lang="en-US"/>
                        <a:t>Functional </a:t>
                      </a:r>
                    </a:p>
                  </a:txBody>
                  <a:tcPr/>
                </a:tc>
                <a:extLst>
                  <a:ext uri="{0D108BD9-81ED-4DB2-BD59-A6C34878D82A}">
                    <a16:rowId xmlns:a16="http://schemas.microsoft.com/office/drawing/2014/main" xmlns="" val="10000"/>
                  </a:ext>
                </a:extLst>
              </a:tr>
              <a:tr h="370840">
                <a:tc>
                  <a:txBody>
                    <a:bodyPr/>
                    <a:lstStyle/>
                    <a:p>
                      <a:r>
                        <a:rPr lang="en-US"/>
                        <a:t>A</a:t>
                      </a:r>
                    </a:p>
                  </a:txBody>
                  <a:tcPr/>
                </a:tc>
                <a:tc>
                  <a:txBody>
                    <a:bodyPr/>
                    <a:lstStyle/>
                    <a:p>
                      <a:r>
                        <a:rPr lang="en-US"/>
                        <a:t>4</a:t>
                      </a:r>
                    </a:p>
                  </a:txBody>
                  <a:tcPr/>
                </a:tc>
                <a:tc>
                  <a:txBody>
                    <a:bodyPr/>
                    <a:lstStyle/>
                    <a:p>
                      <a:r>
                        <a:rPr lang="en-US"/>
                        <a:t>0</a:t>
                      </a:r>
                    </a:p>
                  </a:txBody>
                  <a:tcPr/>
                </a:tc>
                <a:tc>
                  <a:txBody>
                    <a:bodyPr/>
                    <a:lstStyle/>
                    <a:p>
                      <a:r>
                        <a:rPr lang="en-US"/>
                        <a:t>40%  Functional </a:t>
                      </a:r>
                    </a:p>
                  </a:txBody>
                  <a:tcPr/>
                </a:tc>
                <a:extLst>
                  <a:ext uri="{0D108BD9-81ED-4DB2-BD59-A6C34878D82A}">
                    <a16:rowId xmlns:a16="http://schemas.microsoft.com/office/drawing/2014/main" xmlns="" val="10001"/>
                  </a:ext>
                </a:extLst>
              </a:tr>
              <a:tr h="370840">
                <a:tc>
                  <a:txBody>
                    <a:bodyPr/>
                    <a:lstStyle/>
                    <a:p>
                      <a:r>
                        <a:rPr lang="en-US"/>
                        <a:t>B</a:t>
                      </a:r>
                    </a:p>
                  </a:txBody>
                  <a:tcPr/>
                </a:tc>
                <a:tc>
                  <a:txBody>
                    <a:bodyPr/>
                    <a:lstStyle/>
                    <a:p>
                      <a:r>
                        <a:rPr lang="en-US"/>
                        <a:t>1</a:t>
                      </a:r>
                    </a:p>
                  </a:txBody>
                  <a:tcPr/>
                </a:tc>
                <a:tc>
                  <a:txBody>
                    <a:bodyPr/>
                    <a:lstStyle/>
                    <a:p>
                      <a:r>
                        <a:rPr lang="en-US"/>
                        <a:t>1</a:t>
                      </a:r>
                    </a:p>
                  </a:txBody>
                  <a:tcPr/>
                </a:tc>
                <a:tc>
                  <a:txBody>
                    <a:bodyPr/>
                    <a:lstStyle/>
                    <a:p>
                      <a:r>
                        <a:rPr lang="en-US"/>
                        <a:t>20%Functional </a:t>
                      </a:r>
                    </a:p>
                  </a:txBody>
                  <a:tcPr/>
                </a:tc>
                <a:extLst>
                  <a:ext uri="{0D108BD9-81ED-4DB2-BD59-A6C34878D82A}">
                    <a16:rowId xmlns:a16="http://schemas.microsoft.com/office/drawing/2014/main" xmlns="" val="10002"/>
                  </a:ext>
                </a:extLst>
              </a:tr>
              <a:tr h="370840">
                <a:tc>
                  <a:txBody>
                    <a:bodyPr/>
                    <a:lstStyle/>
                    <a:p>
                      <a:r>
                        <a:rPr lang="en-US"/>
                        <a:t>C</a:t>
                      </a:r>
                    </a:p>
                  </a:txBody>
                  <a:tcPr/>
                </a:tc>
                <a:tc>
                  <a:txBody>
                    <a:bodyPr/>
                    <a:lstStyle/>
                    <a:p>
                      <a:r>
                        <a:rPr lang="en-US"/>
                        <a:t>0</a:t>
                      </a:r>
                    </a:p>
                  </a:txBody>
                  <a:tcPr/>
                </a:tc>
                <a:tc>
                  <a:txBody>
                    <a:bodyPr/>
                    <a:lstStyle/>
                    <a:p>
                      <a:r>
                        <a:rPr lang="en-US"/>
                        <a:t>2</a:t>
                      </a:r>
                    </a:p>
                  </a:txBody>
                  <a:tcPr/>
                </a:tc>
                <a:tc>
                  <a:txBody>
                    <a:bodyPr/>
                    <a:lstStyle/>
                    <a:p>
                      <a:r>
                        <a:rPr lang="en-US"/>
                        <a:t>20%Functional </a:t>
                      </a:r>
                    </a:p>
                  </a:txBody>
                  <a:tcPr/>
                </a:tc>
                <a:extLst>
                  <a:ext uri="{0D108BD9-81ED-4DB2-BD59-A6C34878D82A}">
                    <a16:rowId xmlns:a16="http://schemas.microsoft.com/office/drawing/2014/main" xmlns="" val="10003"/>
                  </a:ext>
                </a:extLst>
              </a:tr>
              <a:tr h="919349">
                <a:tc>
                  <a:txBody>
                    <a:bodyPr/>
                    <a:lstStyle/>
                    <a:p>
                      <a:r>
                        <a:rPr lang="en-US"/>
                        <a:t>D</a:t>
                      </a:r>
                    </a:p>
                  </a:txBody>
                  <a:tcPr/>
                </a:tc>
                <a:tc>
                  <a:txBody>
                    <a:bodyPr/>
                    <a:lstStyle/>
                    <a:p>
                      <a:r>
                        <a:rPr lang="en-US"/>
                        <a:t>0</a:t>
                      </a:r>
                    </a:p>
                  </a:txBody>
                  <a:tcPr/>
                </a:tc>
                <a:tc>
                  <a:txBody>
                    <a:bodyPr/>
                    <a:lstStyle/>
                    <a:p>
                      <a:r>
                        <a:rPr lang="en-US"/>
                        <a:t>2</a:t>
                      </a:r>
                    </a:p>
                  </a:txBody>
                  <a:tcPr/>
                </a:tc>
                <a:tc>
                  <a:txBody>
                    <a:bodyPr/>
                    <a:lstStyle/>
                    <a:p>
                      <a:r>
                        <a:rPr lang="en-US"/>
                        <a:t>20%Functional </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94150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Analysis and Recommendations</a:t>
            </a:r>
            <a:endParaRPr lang="ar-EG"/>
          </a:p>
        </p:txBody>
      </p:sp>
      <p:sp>
        <p:nvSpPr>
          <p:cNvPr id="3" name="Content Placeholder 2"/>
          <p:cNvSpPr>
            <a:spLocks noGrp="1"/>
          </p:cNvSpPr>
          <p:nvPr>
            <p:ph idx="1"/>
          </p:nvPr>
        </p:nvSpPr>
        <p:spPr/>
        <p:txBody>
          <a:bodyPr/>
          <a:lstStyle/>
          <a:p>
            <a:r>
              <a:rPr lang="en-US"/>
              <a:t>P Value :  0.40 Moderate level </a:t>
            </a:r>
          </a:p>
          <a:p>
            <a:r>
              <a:rPr lang="en-US"/>
              <a:t>D Value : 0.8 Good discrimination </a:t>
            </a:r>
          </a:p>
          <a:p>
            <a:r>
              <a:rPr lang="en-US"/>
              <a:t>Non- Functional distractor : All Distractor worked </a:t>
            </a:r>
          </a:p>
          <a:p>
            <a:r>
              <a:rPr lang="en-US"/>
              <a:t>Need Revision : Good Question. </a:t>
            </a:r>
          </a:p>
          <a:p>
            <a:r>
              <a:rPr lang="en-US"/>
              <a:t>Since </a:t>
            </a:r>
            <a:r>
              <a:rPr lang="en-US" b="1"/>
              <a:t>both difficulty and discrimination values are within the ideal range</a:t>
            </a:r>
            <a:r>
              <a:rPr lang="en-US"/>
              <a:t>, and all distractors are functional, </a:t>
            </a:r>
            <a:r>
              <a:rPr lang="en-US" b="1"/>
              <a:t>this question is well-constructed and does not need revision</a:t>
            </a:r>
            <a:r>
              <a:rPr lang="en-US"/>
              <a:t>.</a:t>
            </a:r>
            <a:endParaRPr lang="ar-EG"/>
          </a:p>
        </p:txBody>
      </p:sp>
    </p:spTree>
    <p:extLst>
      <p:ext uri="{BB962C8B-B14F-4D97-AF65-F5344CB8AC3E}">
        <p14:creationId xmlns:p14="http://schemas.microsoft.com/office/powerpoint/2010/main" val="3272632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يد تمسك برقم تظليل قلم علي ورقه">
            <a:extLst>
              <a:ext uri="{FF2B5EF4-FFF2-40B4-BE49-F238E27FC236}">
                <a16:creationId xmlns:a16="http://schemas.microsoft.com/office/drawing/2014/main" xmlns="" id="{3266248A-9AE9-AAE6-648A-33A9E4E26547}"/>
              </a:ext>
            </a:extLst>
          </p:cNvPr>
          <p:cNvPicPr>
            <a:picLocks noChangeAspect="1"/>
          </p:cNvPicPr>
          <p:nvPr/>
        </p:nvPicPr>
        <p:blipFill>
          <a:blip r:embed="rId2"/>
          <a:srcRect l="32539" r="-1" b="-1"/>
          <a:stretch/>
        </p:blipFill>
        <p:spPr>
          <a:xfrm>
            <a:off x="20" y="10"/>
            <a:ext cx="6095980" cy="6857990"/>
          </a:xfrm>
          <a:prstGeom prst="rect">
            <a:avLst/>
          </a:prstGeom>
        </p:spPr>
      </p:pic>
      <p:sp>
        <p:nvSpPr>
          <p:cNvPr id="2" name="عنوان 1">
            <a:extLst>
              <a:ext uri="{FF2B5EF4-FFF2-40B4-BE49-F238E27FC236}">
                <a16:creationId xmlns:a16="http://schemas.microsoft.com/office/drawing/2014/main" xmlns="" id="{850992F0-0FF0-6A6E-E9B7-19629866663E}"/>
              </a:ext>
            </a:extLst>
          </p:cNvPr>
          <p:cNvSpPr>
            <a:spLocks noGrp="1"/>
          </p:cNvSpPr>
          <p:nvPr>
            <p:ph type="ctrTitle" idx="4294967295"/>
          </p:nvPr>
        </p:nvSpPr>
        <p:spPr>
          <a:xfrm>
            <a:off x="6193971" y="0"/>
            <a:ext cx="5867401" cy="6858000"/>
          </a:xfrm>
        </p:spPr>
        <p:style>
          <a:lnRef idx="1">
            <a:schemeClr val="dk1"/>
          </a:lnRef>
          <a:fillRef idx="2">
            <a:schemeClr val="dk1"/>
          </a:fillRef>
          <a:effectRef idx="1">
            <a:schemeClr val="dk1"/>
          </a:effectRef>
          <a:fontRef idx="minor">
            <a:schemeClr val="dk1"/>
          </a:fontRef>
        </p:style>
        <p:txBody>
          <a:bodyPr anchor="b">
            <a:noAutofit/>
          </a:bodyPr>
          <a:lstStyle/>
          <a:p>
            <a:pPr algn="ctr">
              <a:lnSpc>
                <a:spcPct val="200000"/>
              </a:lnSpc>
            </a:pPr>
            <a:r>
              <a:rPr lang="en-US" sz="4400">
                <a:solidFill>
                  <a:schemeClr val="tx2"/>
                </a:solidFill>
                <a:latin typeface="Times New Roman" panose="02020603050405020304" pitchFamily="18" charset="0"/>
                <a:cs typeface="Times New Roman" panose="02020603050405020304" pitchFamily="18" charset="0"/>
              </a:rPr>
              <a:t>The effectiveness of a test is evaluated based on the following</a:t>
            </a:r>
            <a:br>
              <a:rPr lang="en-US" sz="4400">
                <a:solidFill>
                  <a:schemeClr val="tx2"/>
                </a:solidFill>
                <a:latin typeface="Times New Roman" panose="02020603050405020304" pitchFamily="18" charset="0"/>
                <a:cs typeface="Times New Roman" panose="02020603050405020304" pitchFamily="18" charset="0"/>
              </a:rPr>
            </a:br>
            <a:r>
              <a:rPr lang="en-US" sz="4400"/>
              <a:t> </a:t>
            </a:r>
            <a:endParaRPr lang="ar-SA" sz="4400"/>
          </a:p>
        </p:txBody>
      </p:sp>
    </p:spTree>
    <p:extLst>
      <p:ext uri="{BB962C8B-B14F-4D97-AF65-F5344CB8AC3E}">
        <p14:creationId xmlns:p14="http://schemas.microsoft.com/office/powerpoint/2010/main" val="39965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توازن الأحجار علي خشب">
            <a:extLst>
              <a:ext uri="{FF2B5EF4-FFF2-40B4-BE49-F238E27FC236}">
                <a16:creationId xmlns:a16="http://schemas.microsoft.com/office/drawing/2014/main" xmlns="" id="{D6E951A7-98C8-2F3B-10CF-F725EA0D6C96}"/>
              </a:ext>
            </a:extLst>
          </p:cNvPr>
          <p:cNvPicPr>
            <a:picLocks noChangeAspect="1"/>
          </p:cNvPicPr>
          <p:nvPr/>
        </p:nvPicPr>
        <p:blipFill>
          <a:blip r:embed="rId2"/>
          <a:srcRect l="21767" r="3311" b="1"/>
          <a:stretch/>
        </p:blipFill>
        <p:spPr>
          <a:xfrm>
            <a:off x="-1" y="24715"/>
            <a:ext cx="6657255" cy="6287529"/>
          </a:xfrm>
          <a:prstGeom prst="rect">
            <a:avLst/>
          </a:prstGeom>
        </p:spPr>
      </p:pic>
      <p:sp>
        <p:nvSpPr>
          <p:cNvPr id="3" name="عنصر نائب للمحتوى 2">
            <a:extLst>
              <a:ext uri="{FF2B5EF4-FFF2-40B4-BE49-F238E27FC236}">
                <a16:creationId xmlns:a16="http://schemas.microsoft.com/office/drawing/2014/main" xmlns="" id="{14BD7694-68FF-79D8-8192-F988B991C8DD}"/>
              </a:ext>
            </a:extLst>
          </p:cNvPr>
          <p:cNvSpPr>
            <a:spLocks noGrp="1"/>
          </p:cNvSpPr>
          <p:nvPr>
            <p:ph idx="4294967295"/>
          </p:nvPr>
        </p:nvSpPr>
        <p:spPr>
          <a:xfrm>
            <a:off x="7929563" y="296863"/>
            <a:ext cx="4262437" cy="6000750"/>
          </a:xfrm>
        </p:spPr>
        <p:txBody>
          <a:bodyPr numCol="1">
            <a:normAutofit/>
          </a:bodyPr>
          <a:lstStyle/>
          <a:p>
            <a:r>
              <a:rPr lang="en-US" sz="2400">
                <a:latin typeface="Times New Roman" panose="02020603050405020304" pitchFamily="18" charset="0"/>
                <a:cs typeface="Times New Roman" panose="02020603050405020304" pitchFamily="18" charset="0"/>
              </a:rPr>
              <a:t>Efficiency</a:t>
            </a:r>
          </a:p>
          <a:p>
            <a:r>
              <a:rPr lang="en-US" sz="2400">
                <a:latin typeface="Times New Roman" panose="02020603050405020304" pitchFamily="18" charset="0"/>
                <a:cs typeface="Times New Roman" panose="02020603050405020304" pitchFamily="18" charset="0"/>
              </a:rPr>
              <a:t>Difficulty</a:t>
            </a:r>
          </a:p>
          <a:p>
            <a:r>
              <a:rPr lang="en-US" sz="2400">
                <a:latin typeface="Times New Roman" panose="02020603050405020304" pitchFamily="18" charset="0"/>
                <a:cs typeface="Times New Roman" panose="02020603050405020304" pitchFamily="18" charset="0"/>
              </a:rPr>
              <a:t>Discrimination</a:t>
            </a:r>
          </a:p>
          <a:p>
            <a:r>
              <a:rPr lang="en-US" sz="2400">
                <a:latin typeface="Times New Roman" panose="02020603050405020304" pitchFamily="18" charset="0"/>
                <a:cs typeface="Times New Roman" panose="02020603050405020304" pitchFamily="18" charset="0"/>
              </a:rPr>
              <a:t>Relevance</a:t>
            </a:r>
          </a:p>
          <a:p>
            <a:r>
              <a:rPr lang="en-US" sz="2400">
                <a:latin typeface="Times New Roman" panose="02020603050405020304" pitchFamily="18" charset="0"/>
                <a:cs typeface="Times New Roman" panose="02020603050405020304" pitchFamily="18" charset="0"/>
              </a:rPr>
              <a:t>Fairness</a:t>
            </a:r>
          </a:p>
          <a:p>
            <a:r>
              <a:rPr lang="en-US" sz="2400">
                <a:latin typeface="Times New Roman" panose="02020603050405020304" pitchFamily="18" charset="0"/>
                <a:cs typeface="Times New Roman" panose="02020603050405020304" pitchFamily="18" charset="0"/>
              </a:rPr>
              <a:t>Objectivity</a:t>
            </a:r>
          </a:p>
          <a:p>
            <a:r>
              <a:rPr lang="en-US" sz="2400">
                <a:latin typeface="Times New Roman" panose="02020603050405020304" pitchFamily="18" charset="0"/>
                <a:cs typeface="Times New Roman" panose="02020603050405020304" pitchFamily="18" charset="0"/>
              </a:rPr>
              <a:t>Absence of bias </a:t>
            </a:r>
          </a:p>
          <a:p>
            <a:r>
              <a:rPr lang="en-US" sz="2400">
                <a:latin typeface="Times New Roman" panose="02020603050405020304" pitchFamily="18" charset="0"/>
                <a:cs typeface="Times New Roman" panose="02020603050405020304" pitchFamily="18" charset="0"/>
              </a:rPr>
              <a:t>Balance                                                </a:t>
            </a:r>
          </a:p>
          <a:p>
            <a:r>
              <a:rPr lang="en-US" sz="2400">
                <a:latin typeface="Times New Roman" panose="02020603050405020304" pitchFamily="18" charset="0"/>
                <a:cs typeface="Times New Roman" panose="02020603050405020304" pitchFamily="18" charset="0"/>
              </a:rPr>
              <a:t>Reliability</a:t>
            </a:r>
          </a:p>
          <a:p>
            <a:r>
              <a:rPr lang="en-US" sz="2400">
                <a:latin typeface="Times New Roman" panose="02020603050405020304" pitchFamily="18" charset="0"/>
                <a:cs typeface="Times New Roman" panose="02020603050405020304" pitchFamily="18" charset="0"/>
              </a:rPr>
              <a:t>Validity</a:t>
            </a:r>
            <a:endParaRPr lang="ar-SA"/>
          </a:p>
        </p:txBody>
      </p:sp>
    </p:spTree>
    <p:extLst>
      <p:ext uri="{BB962C8B-B14F-4D97-AF65-F5344CB8AC3E}">
        <p14:creationId xmlns:p14="http://schemas.microsoft.com/office/powerpoint/2010/main" val="425735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A0D228FA-8282-65F4-117A-7FF7AD99BC18}"/>
              </a:ext>
            </a:extLst>
          </p:cNvPr>
          <p:cNvSpPr>
            <a:spLocks noGrp="1"/>
          </p:cNvSpPr>
          <p:nvPr>
            <p:ph idx="1"/>
          </p:nvPr>
        </p:nvSpPr>
        <p:spPr/>
        <p:txBody>
          <a:bodyPr>
            <a:normAutofit/>
          </a:bodyPr>
          <a:lstStyle/>
          <a:p>
            <a:pPr algn="just"/>
            <a:r>
              <a:rPr lang="en-US" sz="2400">
                <a:latin typeface="Times New Roman" panose="02020603050405020304" pitchFamily="18" charset="0"/>
                <a:cs typeface="Times New Roman" panose="02020603050405020304" pitchFamily="18" charset="0"/>
              </a:rPr>
              <a:t>Efficiency matches the </a:t>
            </a:r>
            <a:r>
              <a:rPr lang="en-US" sz="2400" b="1" u="sng">
                <a:latin typeface="Times New Roman" panose="02020603050405020304" pitchFamily="18" charset="0"/>
                <a:cs typeface="Times New Roman" panose="02020603050405020304" pitchFamily="18" charset="0"/>
              </a:rPr>
              <a:t>number of items </a:t>
            </a:r>
            <a:r>
              <a:rPr lang="en-US" sz="2400">
                <a:latin typeface="Times New Roman" panose="02020603050405020304" pitchFamily="18" charset="0"/>
                <a:cs typeface="Times New Roman" panose="02020603050405020304" pitchFamily="18" charset="0"/>
              </a:rPr>
              <a:t>a student can be expected to answer in allocated time, against the number necessary to adequately test the objectives of the test </a:t>
            </a:r>
          </a:p>
          <a:p>
            <a:pPr algn="just"/>
            <a:r>
              <a:rPr lang="en-US" sz="2400">
                <a:latin typeface="Times New Roman" panose="02020603050405020304" pitchFamily="18" charset="0"/>
                <a:cs typeface="Times New Roman" panose="02020603050405020304" pitchFamily="18" charset="0"/>
              </a:rPr>
              <a:t>Thus, if a test is too short, it may not test the objective adequately, whilst if it is too long, it might become irrelevant, that it might be testing endurance rather than mastery of objective. </a:t>
            </a:r>
            <a:endParaRPr lang="ar-SA" sz="240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xmlns="" id="{BA6D23AC-D5E9-A097-67AC-190069DE5865}"/>
              </a:ext>
            </a:extLst>
          </p:cNvPr>
          <p:cNvSpPr>
            <a:spLocks noGrp="1"/>
          </p:cNvSpPr>
          <p:nvPr>
            <p:ph type="title"/>
          </p:nvPr>
        </p:nvSpPr>
        <p:spPr>
          <a:xfrm>
            <a:off x="1097280" y="286603"/>
            <a:ext cx="10058400" cy="817910"/>
          </a:xfrm>
        </p:spPr>
        <p:txBody>
          <a:bodyPr/>
          <a:lstStyle/>
          <a:p>
            <a:r>
              <a:rPr lang="en-US">
                <a:solidFill>
                  <a:schemeClr val="tx2"/>
                </a:solidFill>
                <a:latin typeface="Times New Roman"/>
                <a:cs typeface="Times New Roman"/>
              </a:rPr>
              <a:t>Efficiency</a:t>
            </a:r>
            <a:endParaRPr lang="en-US"/>
          </a:p>
        </p:txBody>
      </p:sp>
    </p:spTree>
    <p:extLst>
      <p:ext uri="{BB962C8B-B14F-4D97-AF65-F5344CB8AC3E}">
        <p14:creationId xmlns:p14="http://schemas.microsoft.com/office/powerpoint/2010/main" val="915171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كائنات التعلم الرياضية الملونة">
            <a:extLst>
              <a:ext uri="{FF2B5EF4-FFF2-40B4-BE49-F238E27FC236}">
                <a16:creationId xmlns:a16="http://schemas.microsoft.com/office/drawing/2014/main" xmlns="" id="{32263341-4AA3-ADA1-112F-625E01BDB321}"/>
              </a:ext>
            </a:extLst>
          </p:cNvPr>
          <p:cNvPicPr>
            <a:picLocks noChangeAspect="1"/>
          </p:cNvPicPr>
          <p:nvPr/>
        </p:nvPicPr>
        <p:blipFill>
          <a:blip r:embed="rId2"/>
          <a:srcRect l="5923" r="11073" b="2"/>
          <a:stretch/>
        </p:blipFill>
        <p:spPr>
          <a:xfrm>
            <a:off x="457200" y="707572"/>
            <a:ext cx="5159829" cy="4735286"/>
          </a:xfrm>
          <a:prstGeom prst="rect">
            <a:avLst/>
          </a:prstGeom>
        </p:spPr>
      </p:pic>
      <p:sp>
        <p:nvSpPr>
          <p:cNvPr id="4" name="عنوان 3">
            <a:extLst>
              <a:ext uri="{FF2B5EF4-FFF2-40B4-BE49-F238E27FC236}">
                <a16:creationId xmlns:a16="http://schemas.microsoft.com/office/drawing/2014/main" xmlns="" id="{5E6A2D82-D03F-C254-821E-C1178B8BCFF9}"/>
              </a:ext>
            </a:extLst>
          </p:cNvPr>
          <p:cNvSpPr>
            <a:spLocks noGrp="1"/>
          </p:cNvSpPr>
          <p:nvPr>
            <p:ph type="title" idx="4294967295"/>
          </p:nvPr>
        </p:nvSpPr>
        <p:spPr>
          <a:xfrm>
            <a:off x="5908674" y="707571"/>
            <a:ext cx="5521325" cy="563434"/>
          </a:xfrm>
          <a:solidFill>
            <a:schemeClr val="bg1"/>
          </a:solidFill>
          <a:ln>
            <a:noFill/>
          </a:ln>
        </p:spPr>
        <p:style>
          <a:lnRef idx="1">
            <a:schemeClr val="dk1"/>
          </a:lnRef>
          <a:fillRef idx="2">
            <a:schemeClr val="dk1"/>
          </a:fillRef>
          <a:effectRef idx="1">
            <a:schemeClr val="dk1"/>
          </a:effectRef>
          <a:fontRef idx="minor">
            <a:schemeClr val="dk1"/>
          </a:fontRef>
        </p:style>
        <p:txBody>
          <a:bodyPr anchor="t">
            <a:normAutofit/>
          </a:bodyPr>
          <a:lstStyle/>
          <a:p>
            <a:r>
              <a:rPr lang="en-US" sz="3600">
                <a:solidFill>
                  <a:schemeClr val="tx2"/>
                </a:solidFill>
                <a:latin typeface="Times New Roman"/>
                <a:cs typeface="Times New Roman"/>
              </a:rPr>
              <a:t>Efficiency</a:t>
            </a:r>
            <a:endParaRPr lang="ar-SA" sz="3600">
              <a:solidFill>
                <a:schemeClr val="tx2"/>
              </a:solidFill>
              <a:latin typeface="Times New Roman"/>
              <a:cs typeface="Times New Roman"/>
            </a:endParaRPr>
          </a:p>
        </p:txBody>
      </p:sp>
      <p:sp>
        <p:nvSpPr>
          <p:cNvPr id="5" name="عنصر نائب للمحتوى 4">
            <a:extLst>
              <a:ext uri="{FF2B5EF4-FFF2-40B4-BE49-F238E27FC236}">
                <a16:creationId xmlns:a16="http://schemas.microsoft.com/office/drawing/2014/main" xmlns="" id="{54023C2E-4CF4-0F1A-2428-A1564A22C653}"/>
              </a:ext>
            </a:extLst>
          </p:cNvPr>
          <p:cNvSpPr>
            <a:spLocks noGrp="1"/>
          </p:cNvSpPr>
          <p:nvPr>
            <p:ph idx="4294967295"/>
          </p:nvPr>
        </p:nvSpPr>
        <p:spPr>
          <a:xfrm>
            <a:off x="5908675" y="1843088"/>
            <a:ext cx="5521325" cy="4329112"/>
          </a:xfrm>
        </p:spPr>
        <p:txBody>
          <a:bodyPr>
            <a:normAutofit/>
          </a:bodyPr>
          <a:lstStyle/>
          <a:p>
            <a:pPr marL="0" indent="0">
              <a:buNone/>
            </a:pPr>
            <a:r>
              <a:rPr lang="en-US" sz="2400" b="1">
                <a:latin typeface="Times New Roman" panose="02020603050405020304" pitchFamily="18" charset="0"/>
                <a:cs typeface="Times New Roman" panose="02020603050405020304" pitchFamily="18" charset="0"/>
              </a:rPr>
              <a:t>The number of items to use is modified by a number of practical constraints:</a:t>
            </a:r>
          </a:p>
          <a:p>
            <a:pPr algn="just"/>
            <a:r>
              <a:rPr lang="en-US" sz="2400">
                <a:latin typeface="Times New Roman" panose="02020603050405020304" pitchFamily="18" charset="0"/>
                <a:cs typeface="Times New Roman" panose="02020603050405020304" pitchFamily="18" charset="0"/>
              </a:rPr>
              <a:t>Age of students tested</a:t>
            </a:r>
          </a:p>
          <a:p>
            <a:pPr algn="just"/>
            <a:r>
              <a:rPr lang="en-US" sz="2400">
                <a:latin typeface="Times New Roman" panose="02020603050405020304" pitchFamily="18" charset="0"/>
                <a:cs typeface="Times New Roman" panose="02020603050405020304" pitchFamily="18" charset="0"/>
              </a:rPr>
              <a:t>Time available for testing</a:t>
            </a:r>
          </a:p>
          <a:p>
            <a:pPr algn="just"/>
            <a:r>
              <a:rPr lang="en-US" sz="2400">
                <a:latin typeface="Times New Roman" panose="02020603050405020304" pitchFamily="18" charset="0"/>
                <a:cs typeface="Times New Roman" panose="02020603050405020304" pitchFamily="18" charset="0"/>
              </a:rPr>
              <a:t>Type of test items</a:t>
            </a:r>
          </a:p>
          <a:p>
            <a:r>
              <a:rPr lang="en-US" sz="2400">
                <a:latin typeface="Times New Roman" panose="02020603050405020304" pitchFamily="18" charset="0"/>
                <a:cs typeface="Times New Roman" panose="02020603050405020304" pitchFamily="18" charset="0"/>
              </a:rPr>
              <a:t>Type of interpretation to be made (cognitive </a:t>
            </a:r>
            <a:r>
              <a:rPr lang="en-US" sz="2400" err="1">
                <a:latin typeface="Times New Roman" panose="02020603050405020304" pitchFamily="18" charset="0"/>
                <a:cs typeface="Times New Roman" panose="02020603050405020304" pitchFamily="18" charset="0"/>
              </a:rPr>
              <a:t>rigour</a:t>
            </a:r>
            <a:r>
              <a:rPr lang="en-US" sz="2400">
                <a:latin typeface="Times New Roman" panose="02020603050405020304" pitchFamily="18" charset="0"/>
                <a:cs typeface="Times New Roman" panose="02020603050405020304" pitchFamily="18" charset="0"/>
              </a:rPr>
              <a:t>)</a:t>
            </a:r>
            <a:endParaRPr lang="ar-SA"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38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 lvl="0" indent="-91440" algn="ctr">
              <a:lnSpc>
                <a:spcPct val="90000"/>
              </a:lnSpc>
              <a:spcBef>
                <a:spcPts val="1200"/>
              </a:spcBef>
              <a:spcAft>
                <a:spcPts val="200"/>
              </a:spcAft>
            </a:pPr>
            <a:r>
              <a:rPr lang="en-US" sz="3600" b="1" spc="0" dirty="0">
                <a:solidFill>
                  <a:srgbClr val="FF0000"/>
                </a:solidFill>
                <a:latin typeface="Times New Roman"/>
                <a:ea typeface="+mn-ea"/>
                <a:cs typeface="+mn-cs"/>
              </a:rPr>
              <a:t>Grading.</a:t>
            </a:r>
            <a:r>
              <a:rPr lang="en-US" sz="2000" b="1" spc="0" dirty="0">
                <a:solidFill>
                  <a:srgbClr val="C00000"/>
                </a:solidFill>
                <a:latin typeface="Times New Roman"/>
                <a:ea typeface="+mn-ea"/>
                <a:cs typeface="+mn-cs"/>
              </a:rPr>
              <a:t/>
            </a:r>
            <a:br>
              <a:rPr lang="en-US" sz="2000" b="1" spc="0" dirty="0">
                <a:solidFill>
                  <a:srgbClr val="C00000"/>
                </a:solidFill>
                <a:latin typeface="Times New Roman"/>
                <a:ea typeface="+mn-ea"/>
                <a:cs typeface="+mn-cs"/>
              </a:rPr>
            </a:br>
            <a:endParaRPr lang="ar-EG" dirty="0"/>
          </a:p>
        </p:txBody>
      </p:sp>
      <p:sp>
        <p:nvSpPr>
          <p:cNvPr id="3" name="Content Placeholder 2"/>
          <p:cNvSpPr>
            <a:spLocks noGrp="1"/>
          </p:cNvSpPr>
          <p:nvPr>
            <p:ph idx="1"/>
          </p:nvPr>
        </p:nvSpPr>
        <p:spPr/>
        <p:txBody>
          <a:bodyPr>
            <a:noAutofit/>
          </a:bodyPr>
          <a:lstStyle/>
          <a:p>
            <a:pPr algn="just">
              <a:lnSpc>
                <a:spcPct val="150000"/>
              </a:lnSpc>
              <a:buFont typeface="Wingdings" pitchFamily="2" charset="2"/>
              <a:buChar char="§"/>
            </a:pPr>
            <a:r>
              <a:rPr lang="en-US" sz="3200" dirty="0">
                <a:solidFill>
                  <a:srgbClr val="000000"/>
                </a:solidFill>
                <a:latin typeface="Times New Roman"/>
                <a:cs typeface="+mj-cs"/>
              </a:rPr>
              <a:t>It is the </a:t>
            </a:r>
            <a:r>
              <a:rPr lang="en-US" sz="3200" dirty="0">
                <a:solidFill>
                  <a:srgbClr val="FF0000"/>
                </a:solidFill>
                <a:latin typeface="Times New Roman"/>
                <a:cs typeface="+mj-cs"/>
              </a:rPr>
              <a:t>process </a:t>
            </a:r>
            <a:r>
              <a:rPr lang="en-US" sz="3200" dirty="0">
                <a:solidFill>
                  <a:srgbClr val="000000"/>
                </a:solidFill>
                <a:latin typeface="Times New Roman"/>
                <a:cs typeface="+mj-cs"/>
              </a:rPr>
              <a:t>of </a:t>
            </a:r>
            <a:r>
              <a:rPr lang="en-US" sz="3200" dirty="0">
                <a:solidFill>
                  <a:srgbClr val="FF0000"/>
                </a:solidFill>
                <a:latin typeface="Times New Roman"/>
                <a:cs typeface="+mj-cs"/>
              </a:rPr>
              <a:t>assigning</a:t>
            </a:r>
            <a:r>
              <a:rPr lang="en-US" sz="3200" dirty="0">
                <a:solidFill>
                  <a:srgbClr val="000000"/>
                </a:solidFill>
                <a:latin typeface="Times New Roman"/>
                <a:cs typeface="+mj-cs"/>
              </a:rPr>
              <a:t> </a:t>
            </a:r>
            <a:r>
              <a:rPr lang="en-US" sz="3200" dirty="0">
                <a:solidFill>
                  <a:srgbClr val="FF0000"/>
                </a:solidFill>
                <a:latin typeface="Times New Roman"/>
                <a:cs typeface="+mj-cs"/>
              </a:rPr>
              <a:t>a symbol</a:t>
            </a:r>
            <a:r>
              <a:rPr lang="en-US" sz="3200" dirty="0">
                <a:solidFill>
                  <a:srgbClr val="000000"/>
                </a:solidFill>
                <a:latin typeface="Times New Roman"/>
                <a:cs typeface="+mj-cs"/>
              </a:rPr>
              <a:t> to represent the </a:t>
            </a:r>
            <a:r>
              <a:rPr lang="en-US" sz="3200" dirty="0">
                <a:solidFill>
                  <a:srgbClr val="FF0000"/>
                </a:solidFill>
                <a:latin typeface="Times New Roman"/>
                <a:cs typeface="+mj-cs"/>
              </a:rPr>
              <a:t>quality</a:t>
            </a:r>
            <a:r>
              <a:rPr lang="en-US" sz="3200" dirty="0">
                <a:solidFill>
                  <a:srgbClr val="000000"/>
                </a:solidFill>
                <a:latin typeface="Times New Roman"/>
                <a:cs typeface="+mj-cs"/>
              </a:rPr>
              <a:t> of the student’s </a:t>
            </a:r>
            <a:r>
              <a:rPr lang="en-US" sz="3200" dirty="0">
                <a:solidFill>
                  <a:srgbClr val="FF0000"/>
                </a:solidFill>
                <a:latin typeface="Times New Roman"/>
                <a:cs typeface="+mj-cs"/>
              </a:rPr>
              <a:t>performance</a:t>
            </a:r>
            <a:r>
              <a:rPr lang="en-US" sz="3200" dirty="0">
                <a:solidFill>
                  <a:srgbClr val="000000"/>
                </a:solidFill>
                <a:latin typeface="Times New Roman"/>
                <a:cs typeface="+mj-cs"/>
              </a:rPr>
              <a:t>. </a:t>
            </a:r>
          </a:p>
          <a:p>
            <a:pPr algn="just">
              <a:lnSpc>
                <a:spcPct val="150000"/>
              </a:lnSpc>
              <a:buFont typeface="Wingdings" pitchFamily="2" charset="2"/>
              <a:buChar char="§"/>
            </a:pPr>
            <a:r>
              <a:rPr lang="en-US" sz="3200" dirty="0" smtClean="0">
                <a:solidFill>
                  <a:srgbClr val="242021"/>
                </a:solidFill>
                <a:latin typeface="Berkeley-Medium"/>
                <a:cs typeface="+mj-cs"/>
              </a:rPr>
              <a:t>Symbols </a:t>
            </a:r>
            <a:r>
              <a:rPr lang="en-US" sz="3200" dirty="0">
                <a:solidFill>
                  <a:srgbClr val="242021"/>
                </a:solidFill>
                <a:latin typeface="Berkeley-Medium"/>
                <a:cs typeface="+mj-cs"/>
              </a:rPr>
              <a:t>can be </a:t>
            </a:r>
            <a:r>
              <a:rPr lang="en-US" sz="3200" dirty="0" smtClean="0">
                <a:solidFill>
                  <a:srgbClr val="FF0000"/>
                </a:solidFill>
                <a:latin typeface="Berkeley-Medium"/>
                <a:cs typeface="+mj-cs"/>
              </a:rPr>
              <a:t>letters</a:t>
            </a:r>
            <a:r>
              <a:rPr lang="en-US" sz="3200" dirty="0" smtClean="0">
                <a:solidFill>
                  <a:srgbClr val="242021"/>
                </a:solidFill>
                <a:latin typeface="Berkeley-Medium"/>
                <a:cs typeface="+mj-cs"/>
              </a:rPr>
              <a:t> </a:t>
            </a:r>
            <a:r>
              <a:rPr lang="en-US" sz="3200" dirty="0">
                <a:solidFill>
                  <a:srgbClr val="242021"/>
                </a:solidFill>
                <a:latin typeface="Berkeley-Medium"/>
                <a:cs typeface="+mj-cs"/>
              </a:rPr>
              <a:t>(A, B, C, D, F, which may also include + or -); </a:t>
            </a:r>
            <a:r>
              <a:rPr lang="en-US" sz="3200" dirty="0">
                <a:solidFill>
                  <a:srgbClr val="FF0000"/>
                </a:solidFill>
                <a:latin typeface="Berkeley-Medium"/>
                <a:cs typeface="+mj-cs"/>
              </a:rPr>
              <a:t>categories</a:t>
            </a:r>
            <a:r>
              <a:rPr lang="en-US" sz="3200" dirty="0">
                <a:solidFill>
                  <a:srgbClr val="242021"/>
                </a:solidFill>
                <a:latin typeface="Berkeley-Medium"/>
                <a:cs typeface="+mj-cs"/>
              </a:rPr>
              <a:t> (</a:t>
            </a:r>
            <a:r>
              <a:rPr lang="en-US" sz="3200" dirty="0" smtClean="0">
                <a:solidFill>
                  <a:srgbClr val="242021"/>
                </a:solidFill>
                <a:latin typeface="Berkeley-Medium"/>
                <a:cs typeface="+mj-cs"/>
              </a:rPr>
              <a:t>pass–</a:t>
            </a:r>
            <a:r>
              <a:rPr lang="en-US" sz="3200" dirty="0" err="1" smtClean="0">
                <a:solidFill>
                  <a:srgbClr val="242021"/>
                </a:solidFill>
                <a:latin typeface="Berkeley-Medium"/>
                <a:cs typeface="+mj-cs"/>
              </a:rPr>
              <a:t>fail,satisfactory</a:t>
            </a:r>
            <a:r>
              <a:rPr lang="en-US" sz="3200" dirty="0">
                <a:solidFill>
                  <a:srgbClr val="242021"/>
                </a:solidFill>
                <a:latin typeface="Berkeley-Medium"/>
                <a:cs typeface="+mj-cs"/>
              </a:rPr>
              <a:t>– </a:t>
            </a:r>
            <a:r>
              <a:rPr lang="en-US" sz="3200" dirty="0" smtClean="0">
                <a:solidFill>
                  <a:srgbClr val="242021"/>
                </a:solidFill>
                <a:latin typeface="Berkeley-Medium"/>
                <a:cs typeface="+mj-cs"/>
              </a:rPr>
              <a:t>unsatisfactory) or </a:t>
            </a:r>
            <a:r>
              <a:rPr lang="en-US" sz="3200" dirty="0">
                <a:solidFill>
                  <a:srgbClr val="FF0000"/>
                </a:solidFill>
                <a:latin typeface="Berkeley-Medium"/>
                <a:cs typeface="+mj-cs"/>
              </a:rPr>
              <a:t>percentages</a:t>
            </a:r>
            <a:r>
              <a:rPr lang="en-US" sz="3200" dirty="0">
                <a:solidFill>
                  <a:srgbClr val="242021"/>
                </a:solidFill>
                <a:latin typeface="Berkeley-Medium"/>
                <a:cs typeface="+mj-cs"/>
              </a:rPr>
              <a:t> (100, 99, 98</a:t>
            </a:r>
            <a:r>
              <a:rPr lang="en-US" sz="3200" dirty="0" smtClean="0">
                <a:solidFill>
                  <a:srgbClr val="242021"/>
                </a:solidFill>
                <a:latin typeface="Berkeley-Medium"/>
                <a:cs typeface="+mj-cs"/>
              </a:rPr>
              <a:t>…).</a:t>
            </a:r>
            <a:r>
              <a:rPr lang="en-US" sz="3200" dirty="0" smtClean="0">
                <a:cs typeface="+mj-cs"/>
              </a:rPr>
              <a:t> </a:t>
            </a:r>
            <a:r>
              <a:rPr lang="en-US" sz="3200" dirty="0">
                <a:cs typeface="+mj-cs"/>
              </a:rPr>
              <a:t/>
            </a:r>
            <a:br>
              <a:rPr lang="en-US" sz="3200" dirty="0">
                <a:cs typeface="+mj-cs"/>
              </a:rPr>
            </a:br>
            <a:endParaRPr lang="en-US" sz="3200" dirty="0">
              <a:solidFill>
                <a:srgbClr val="000000"/>
              </a:solidFill>
              <a:latin typeface="Times New Roman"/>
              <a:cs typeface="+mj-cs"/>
            </a:endParaRPr>
          </a:p>
          <a:p>
            <a:pPr marL="0" indent="0" algn="just">
              <a:lnSpc>
                <a:spcPct val="200000"/>
              </a:lnSpc>
              <a:buNone/>
            </a:pPr>
            <a:r>
              <a:rPr lang="en-US" sz="3200" dirty="0">
                <a:cs typeface="+mj-cs"/>
              </a:rPr>
              <a:t/>
            </a:r>
            <a:br>
              <a:rPr lang="en-US" sz="3200" dirty="0">
                <a:cs typeface="+mj-cs"/>
              </a:rPr>
            </a:br>
            <a:endParaRPr lang="ar-EG" sz="3200" dirty="0">
              <a:cs typeface="+mj-cs"/>
            </a:endParaRPr>
          </a:p>
        </p:txBody>
      </p:sp>
    </p:spTree>
    <p:extLst>
      <p:ext uri="{BB962C8B-B14F-4D97-AF65-F5344CB8AC3E}">
        <p14:creationId xmlns:p14="http://schemas.microsoft.com/office/powerpoint/2010/main" val="299913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صورة 4" descr="صورة تحتوي على نص, لقطة شاشة, الخط, لافتة&#10;&#10;قد يكون المحتوى المعد بواسطة الذكاء الاصطناعي غير صحيح.">
            <a:extLst>
              <a:ext uri="{FF2B5EF4-FFF2-40B4-BE49-F238E27FC236}">
                <a16:creationId xmlns:a16="http://schemas.microsoft.com/office/drawing/2014/main" xmlns="" id="{415E93C5-CF67-43BB-51CE-621D4FA15EB6}"/>
              </a:ext>
            </a:extLst>
          </p:cNvPr>
          <p:cNvPicPr>
            <a:picLocks noChangeAspect="1"/>
          </p:cNvPicPr>
          <p:nvPr/>
        </p:nvPicPr>
        <p:blipFill>
          <a:blip r:embed="rId2">
            <a:extLst>
              <a:ext uri="{28A0092B-C50C-407E-A947-70E740481C1C}">
                <a14:useLocalDpi xmlns:a14="http://schemas.microsoft.com/office/drawing/2010/main" val="0"/>
              </a:ext>
            </a:extLst>
          </a:blip>
          <a:srcRect l="21450" r="20104" b="-1"/>
          <a:stretch/>
        </p:blipFill>
        <p:spPr>
          <a:xfrm>
            <a:off x="195944" y="914400"/>
            <a:ext cx="5802086" cy="4767944"/>
          </a:xfrm>
          <a:prstGeom prst="rect">
            <a:avLst/>
          </a:prstGeom>
        </p:spPr>
      </p:pic>
      <p:sp>
        <p:nvSpPr>
          <p:cNvPr id="2" name="عنوان 1">
            <a:extLst>
              <a:ext uri="{FF2B5EF4-FFF2-40B4-BE49-F238E27FC236}">
                <a16:creationId xmlns:a16="http://schemas.microsoft.com/office/drawing/2014/main" xmlns="" id="{C43EB5D8-C579-E256-1ECF-EC1807A0E980}"/>
              </a:ext>
            </a:extLst>
          </p:cNvPr>
          <p:cNvSpPr>
            <a:spLocks noGrp="1"/>
          </p:cNvSpPr>
          <p:nvPr>
            <p:ph type="title" idx="4294967295"/>
          </p:nvPr>
        </p:nvSpPr>
        <p:spPr>
          <a:xfrm>
            <a:off x="6357257" y="914400"/>
            <a:ext cx="5094514" cy="1096963"/>
          </a:xfrm>
          <a:solidFill>
            <a:schemeClr val="bg1"/>
          </a:solidFill>
          <a:ln>
            <a:noFill/>
          </a:ln>
        </p:spPr>
        <p:style>
          <a:lnRef idx="1">
            <a:schemeClr val="dk1"/>
          </a:lnRef>
          <a:fillRef idx="2">
            <a:schemeClr val="dk1"/>
          </a:fillRef>
          <a:effectRef idx="1">
            <a:schemeClr val="dk1"/>
          </a:effectRef>
          <a:fontRef idx="minor">
            <a:schemeClr val="dk1"/>
          </a:fontRef>
        </p:style>
        <p:txBody>
          <a:bodyPr anchor="t">
            <a:normAutofit/>
          </a:bodyPr>
          <a:lstStyle/>
          <a:p>
            <a:r>
              <a:rPr lang="en-US" sz="3600" b="1">
                <a:solidFill>
                  <a:schemeClr val="accent2">
                    <a:lumMod val="76000"/>
                  </a:schemeClr>
                </a:solidFill>
                <a:latin typeface="Times New Roman"/>
                <a:cs typeface="Times New Roman"/>
              </a:rPr>
              <a:t>Difficulty</a:t>
            </a:r>
            <a:endParaRPr lang="ar-SA" sz="3600" b="1">
              <a:solidFill>
                <a:schemeClr val="accent2">
                  <a:lumMod val="76000"/>
                </a:schemeClr>
              </a:solidFill>
              <a:latin typeface="Times New Roman"/>
              <a:cs typeface="Times New Roman"/>
            </a:endParaRPr>
          </a:p>
        </p:txBody>
      </p:sp>
      <p:sp>
        <p:nvSpPr>
          <p:cNvPr id="3" name="عنصر نائب للمحتوى 2">
            <a:extLst>
              <a:ext uri="{FF2B5EF4-FFF2-40B4-BE49-F238E27FC236}">
                <a16:creationId xmlns:a16="http://schemas.microsoft.com/office/drawing/2014/main" xmlns="" id="{C1C445E9-7A21-854A-BE8A-394EAA09EB70}"/>
              </a:ext>
            </a:extLst>
          </p:cNvPr>
          <p:cNvSpPr>
            <a:spLocks noGrp="1"/>
          </p:cNvSpPr>
          <p:nvPr>
            <p:ph idx="4294967295"/>
          </p:nvPr>
        </p:nvSpPr>
        <p:spPr>
          <a:xfrm>
            <a:off x="6357256" y="2179429"/>
            <a:ext cx="5094515" cy="3502915"/>
          </a:xfrm>
        </p:spPr>
        <p:txBody>
          <a:bodyPr>
            <a:normAutofit/>
          </a:bodyPr>
          <a:lstStyle/>
          <a:p>
            <a:pPr algn="just"/>
            <a:r>
              <a:rPr lang="en-US" sz="2400">
                <a:latin typeface="Times New Roman" panose="02020603050405020304" pitchFamily="18" charset="0"/>
                <a:cs typeface="Times New Roman" panose="02020603050405020304" pitchFamily="18" charset="0"/>
              </a:rPr>
              <a:t>Test should </a:t>
            </a:r>
            <a:r>
              <a:rPr lang="en-US" sz="2400" b="1" u="sng">
                <a:latin typeface="Times New Roman" panose="02020603050405020304" pitchFamily="18" charset="0"/>
                <a:cs typeface="Times New Roman" panose="02020603050405020304" pitchFamily="18" charset="0"/>
              </a:rPr>
              <a:t>not be easy </a:t>
            </a:r>
            <a:r>
              <a:rPr lang="en-US" sz="2400">
                <a:latin typeface="Times New Roman" panose="02020603050405020304" pitchFamily="18" charset="0"/>
                <a:cs typeface="Times New Roman" panose="02020603050405020304" pitchFamily="18" charset="0"/>
              </a:rPr>
              <a:t>that everyone get 100%, </a:t>
            </a:r>
            <a:r>
              <a:rPr lang="en-US" sz="2400" b="1" u="sng">
                <a:latin typeface="Times New Roman" panose="02020603050405020304" pitchFamily="18" charset="0"/>
                <a:cs typeface="Times New Roman" panose="02020603050405020304" pitchFamily="18" charset="0"/>
              </a:rPr>
              <a:t>nor so difficult </a:t>
            </a:r>
            <a:r>
              <a:rPr lang="en-US" sz="2400">
                <a:latin typeface="Times New Roman" panose="02020603050405020304" pitchFamily="18" charset="0"/>
                <a:cs typeface="Times New Roman" panose="02020603050405020304" pitchFamily="18" charset="0"/>
              </a:rPr>
              <a:t>that no one can pass.</a:t>
            </a:r>
          </a:p>
          <a:p>
            <a:pPr algn="just"/>
            <a:r>
              <a:rPr lang="en-US" sz="2400">
                <a:latin typeface="Times New Roman" panose="02020603050405020304" pitchFamily="18" charset="0"/>
                <a:cs typeface="Times New Roman" panose="02020603050405020304" pitchFamily="18" charset="0"/>
              </a:rPr>
              <a:t>Items should be at a level where at least half of the students get it correct, through not the same students for every items</a:t>
            </a:r>
            <a:endParaRPr lang="ar-SA"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89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شخص لعبه احمر امام سطرين من الأرقام البيضاء">
            <a:extLst>
              <a:ext uri="{FF2B5EF4-FFF2-40B4-BE49-F238E27FC236}">
                <a16:creationId xmlns:a16="http://schemas.microsoft.com/office/drawing/2014/main" xmlns="" id="{ECB895B1-573B-E2B1-CAAB-CCECEDD23671}"/>
              </a:ext>
            </a:extLst>
          </p:cNvPr>
          <p:cNvPicPr>
            <a:picLocks noChangeAspect="1"/>
          </p:cNvPicPr>
          <p:nvPr/>
        </p:nvPicPr>
        <p:blipFill>
          <a:blip r:embed="rId2"/>
          <a:srcRect l="24806" r="20953" b="2"/>
          <a:stretch/>
        </p:blipFill>
        <p:spPr>
          <a:xfrm>
            <a:off x="729362" y="914400"/>
            <a:ext cx="4416532" cy="5353523"/>
          </a:xfrm>
          <a:prstGeom prst="rect">
            <a:avLst/>
          </a:prstGeom>
        </p:spPr>
      </p:pic>
      <p:sp>
        <p:nvSpPr>
          <p:cNvPr id="2" name="عنوان 1">
            <a:extLst>
              <a:ext uri="{FF2B5EF4-FFF2-40B4-BE49-F238E27FC236}">
                <a16:creationId xmlns:a16="http://schemas.microsoft.com/office/drawing/2014/main" xmlns="" id="{0E37E061-2333-8BEF-D10F-D0F4C7F06EDE}"/>
              </a:ext>
            </a:extLst>
          </p:cNvPr>
          <p:cNvSpPr>
            <a:spLocks noGrp="1"/>
          </p:cNvSpPr>
          <p:nvPr>
            <p:ph type="title" idx="4294967295"/>
          </p:nvPr>
        </p:nvSpPr>
        <p:spPr>
          <a:xfrm>
            <a:off x="5689600" y="914400"/>
            <a:ext cx="5969000" cy="1096963"/>
          </a:xfrm>
          <a:solidFill>
            <a:schemeClr val="bg1"/>
          </a:solidFill>
          <a:ln>
            <a:noFill/>
          </a:ln>
        </p:spPr>
        <p:style>
          <a:lnRef idx="1">
            <a:schemeClr val="dk1"/>
          </a:lnRef>
          <a:fillRef idx="2">
            <a:schemeClr val="dk1"/>
          </a:fillRef>
          <a:effectRef idx="1">
            <a:schemeClr val="dk1"/>
          </a:effectRef>
          <a:fontRef idx="minor">
            <a:schemeClr val="dk1"/>
          </a:fontRef>
        </p:style>
        <p:txBody>
          <a:bodyPr anchor="t">
            <a:normAutofit/>
          </a:bodyPr>
          <a:lstStyle/>
          <a:p>
            <a:r>
              <a:rPr lang="en-US">
                <a:solidFill>
                  <a:schemeClr val="tx2"/>
                </a:solidFill>
                <a:latin typeface="Times New Roman" panose="02020603050405020304" pitchFamily="18" charset="0"/>
                <a:cs typeface="Times New Roman" panose="02020603050405020304" pitchFamily="18" charset="0"/>
              </a:rPr>
              <a:t>Discrimination </a:t>
            </a:r>
            <a:endParaRPr lang="ar-SA">
              <a:solidFill>
                <a:schemeClr val="tx2"/>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xmlns="" id="{2059258F-1BB7-727E-669B-6045DE1E61E1}"/>
              </a:ext>
            </a:extLst>
          </p:cNvPr>
          <p:cNvSpPr>
            <a:spLocks noGrp="1"/>
          </p:cNvSpPr>
          <p:nvPr>
            <p:ph idx="4294967295"/>
          </p:nvPr>
        </p:nvSpPr>
        <p:spPr>
          <a:xfrm>
            <a:off x="5683714" y="2146773"/>
            <a:ext cx="6129345" cy="3493015"/>
          </a:xfrm>
        </p:spPr>
        <p:txBody>
          <a:bodyPr vert="horz" lIns="0" tIns="45720" rIns="0" bIns="45720" rtlCol="0" anchor="t">
            <a:normAutofit/>
          </a:bodyPr>
          <a:lstStyle/>
          <a:p>
            <a:pPr algn="just"/>
            <a:r>
              <a:rPr lang="en-US" sz="2400">
                <a:latin typeface="Times New Roman"/>
                <a:cs typeface="Times New Roman"/>
              </a:rPr>
              <a:t>At least must discriminate </a:t>
            </a:r>
            <a:r>
              <a:rPr lang="en-US" sz="2400" b="1" u="sng">
                <a:latin typeface="Times New Roman"/>
                <a:cs typeface="Times New Roman"/>
              </a:rPr>
              <a:t>between low performance and high performance</a:t>
            </a:r>
          </a:p>
          <a:p>
            <a:pPr algn="just"/>
            <a:r>
              <a:rPr lang="en-US" sz="2400">
                <a:latin typeface="Times New Roman"/>
                <a:cs typeface="Times New Roman"/>
              </a:rPr>
              <a:t>If the same proportion of high and low achievers make the correct or incorrect response to an items, it has no discrimination.</a:t>
            </a:r>
          </a:p>
          <a:p>
            <a:pPr algn="just"/>
            <a:r>
              <a:rPr lang="en-US" sz="2400">
                <a:latin typeface="Times New Roman" panose="02020603050405020304" pitchFamily="18" charset="0"/>
                <a:cs typeface="Times New Roman" panose="02020603050405020304" pitchFamily="18" charset="0"/>
              </a:rPr>
              <a:t>Poor discrimination should not be used as only reason to exclude an items from a test, as it may be related to the lesson objective.</a:t>
            </a:r>
          </a:p>
          <a:p>
            <a:endParaRPr lang="ar-SA"/>
          </a:p>
        </p:txBody>
      </p:sp>
    </p:spTree>
    <p:extLst>
      <p:ext uri="{BB962C8B-B14F-4D97-AF65-F5344CB8AC3E}">
        <p14:creationId xmlns:p14="http://schemas.microsoft.com/office/powerpoint/2010/main" val="3387803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142EC9A-59D6-FF70-A7BD-CC80B43919A3}"/>
              </a:ext>
            </a:extLst>
          </p:cNvPr>
          <p:cNvSpPr>
            <a:spLocks noGrp="1"/>
          </p:cNvSpPr>
          <p:nvPr>
            <p:ph type="title" idx="4294967295"/>
          </p:nvPr>
        </p:nvSpPr>
        <p:spPr>
          <a:xfrm>
            <a:off x="729340" y="571500"/>
            <a:ext cx="10537373" cy="1083129"/>
          </a:xfrm>
          <a:solidFill>
            <a:schemeClr val="bg1"/>
          </a:solidFill>
          <a:ln>
            <a:noFill/>
          </a:ln>
        </p:spPr>
        <p:style>
          <a:lnRef idx="1">
            <a:schemeClr val="dk1"/>
          </a:lnRef>
          <a:fillRef idx="2">
            <a:schemeClr val="dk1"/>
          </a:fillRef>
          <a:effectRef idx="1">
            <a:schemeClr val="dk1"/>
          </a:effectRef>
          <a:fontRef idx="minor">
            <a:schemeClr val="dk1"/>
          </a:fontRef>
        </p:style>
        <p:txBody>
          <a:bodyPr anchor="b">
            <a:normAutofit/>
          </a:bodyPr>
          <a:lstStyle/>
          <a:p>
            <a:r>
              <a:rPr lang="en-US">
                <a:solidFill>
                  <a:schemeClr val="tx2"/>
                </a:solidFill>
                <a:latin typeface="Times New Roman" panose="02020603050405020304" pitchFamily="18" charset="0"/>
                <a:cs typeface="Times New Roman" panose="02020603050405020304" pitchFamily="18" charset="0"/>
              </a:rPr>
              <a:t>Relevance</a:t>
            </a:r>
            <a:endParaRPr lang="ar-SA">
              <a:solidFill>
                <a:schemeClr val="tx2"/>
              </a:solidFill>
              <a:latin typeface="Times New Roman" panose="02020603050405020304" pitchFamily="18" charset="0"/>
              <a:cs typeface="Times New Roman" panose="02020603050405020304" pitchFamily="18" charset="0"/>
            </a:endParaRPr>
          </a:p>
        </p:txBody>
      </p:sp>
      <p:graphicFrame>
        <p:nvGraphicFramePr>
          <p:cNvPr id="15" name="عنصر نائب للمحتوى 2">
            <a:extLst>
              <a:ext uri="{FF2B5EF4-FFF2-40B4-BE49-F238E27FC236}">
                <a16:creationId xmlns:a16="http://schemas.microsoft.com/office/drawing/2014/main" xmlns="" id="{B491ACCC-5CDD-CE87-43E9-AF66597C003D}"/>
              </a:ext>
            </a:extLst>
          </p:cNvPr>
          <p:cNvGraphicFramePr>
            <a:graphicFrameLocks noGrp="1"/>
          </p:cNvGraphicFramePr>
          <p:nvPr>
            <p:ph idx="4294967295"/>
          </p:nvPr>
        </p:nvGraphicFramePr>
        <p:xfrm>
          <a:off x="827312" y="2014765"/>
          <a:ext cx="10537373" cy="352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670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يد تمسك بدوائر قلم وتظليل في ورقه">
            <a:extLst>
              <a:ext uri="{FF2B5EF4-FFF2-40B4-BE49-F238E27FC236}">
                <a16:creationId xmlns:a16="http://schemas.microsoft.com/office/drawing/2014/main" xmlns="" id="{C922ED5C-D3CE-17EF-223D-E74610E0324E}"/>
              </a:ext>
            </a:extLst>
          </p:cNvPr>
          <p:cNvPicPr>
            <a:picLocks noChangeAspect="1"/>
          </p:cNvPicPr>
          <p:nvPr/>
        </p:nvPicPr>
        <p:blipFill>
          <a:blip r:embed="rId2"/>
          <a:srcRect l="40689" r="18147" b="-1"/>
          <a:stretch/>
        </p:blipFill>
        <p:spPr>
          <a:xfrm>
            <a:off x="0" y="1"/>
            <a:ext cx="4846320" cy="6857999"/>
          </a:xfrm>
          <a:prstGeom prst="rect">
            <a:avLst/>
          </a:prstGeom>
        </p:spPr>
      </p:pic>
      <p:sp>
        <p:nvSpPr>
          <p:cNvPr id="2" name="عنوان 1">
            <a:extLst>
              <a:ext uri="{FF2B5EF4-FFF2-40B4-BE49-F238E27FC236}">
                <a16:creationId xmlns:a16="http://schemas.microsoft.com/office/drawing/2014/main" xmlns="" id="{F1245659-8E54-A8F5-5D59-F291A379F4A0}"/>
              </a:ext>
            </a:extLst>
          </p:cNvPr>
          <p:cNvSpPr>
            <a:spLocks noGrp="1"/>
          </p:cNvSpPr>
          <p:nvPr>
            <p:ph type="title" idx="4294967295"/>
          </p:nvPr>
        </p:nvSpPr>
        <p:spPr>
          <a:xfrm>
            <a:off x="5573486" y="353332"/>
            <a:ext cx="5769428" cy="1096963"/>
          </a:xfrm>
          <a:solidFill>
            <a:schemeClr val="bg1"/>
          </a:solidFill>
          <a:ln>
            <a:noFill/>
          </a:ln>
        </p:spPr>
        <p:style>
          <a:lnRef idx="1">
            <a:schemeClr val="dk1"/>
          </a:lnRef>
          <a:fillRef idx="2">
            <a:schemeClr val="dk1"/>
          </a:fillRef>
          <a:effectRef idx="1">
            <a:schemeClr val="dk1"/>
          </a:effectRef>
          <a:fontRef idx="minor">
            <a:schemeClr val="dk1"/>
          </a:fontRef>
        </p:style>
        <p:txBody>
          <a:bodyPr anchor="t">
            <a:normAutofit/>
          </a:bodyPr>
          <a:lstStyle/>
          <a:p>
            <a:r>
              <a:rPr lang="en-US" b="0">
                <a:solidFill>
                  <a:schemeClr val="tx2"/>
                </a:solidFill>
                <a:latin typeface="Times New Roman" panose="02020603050405020304" pitchFamily="18" charset="0"/>
                <a:cs typeface="Times New Roman" panose="02020603050405020304" pitchFamily="18" charset="0"/>
              </a:rPr>
              <a:t>Fairness</a:t>
            </a:r>
            <a:endParaRPr lang="ar-SA" b="0">
              <a:solidFill>
                <a:schemeClr val="tx2"/>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xmlns="" id="{AC7DDC30-82F9-4B93-52B4-527761D4B6E0}"/>
              </a:ext>
            </a:extLst>
          </p:cNvPr>
          <p:cNvSpPr>
            <a:spLocks noGrp="1"/>
          </p:cNvSpPr>
          <p:nvPr>
            <p:ph idx="4294967295"/>
          </p:nvPr>
        </p:nvSpPr>
        <p:spPr>
          <a:xfrm>
            <a:off x="5573486" y="1991406"/>
            <a:ext cx="5853113" cy="3663950"/>
          </a:xfrm>
        </p:spPr>
        <p:txBody>
          <a:bodyPr>
            <a:normAutofit/>
          </a:bodyPr>
          <a:lstStyle/>
          <a:p>
            <a:pPr algn="just"/>
            <a:r>
              <a:rPr lang="en-US" sz="2400">
                <a:latin typeface="Times New Roman" panose="02020603050405020304" pitchFamily="18" charset="0"/>
                <a:cs typeface="Times New Roman" panose="02020603050405020304" pitchFamily="18" charset="0"/>
              </a:rPr>
              <a:t>The test should be </a:t>
            </a:r>
            <a:r>
              <a:rPr lang="en-US" sz="2400" b="1" u="sng">
                <a:latin typeface="Times New Roman" panose="02020603050405020304" pitchFamily="18" charset="0"/>
                <a:cs typeface="Times New Roman" panose="02020603050405020304" pitchFamily="18" charset="0"/>
              </a:rPr>
              <a:t>constructed</a:t>
            </a:r>
            <a:r>
              <a:rPr lang="en-US" sz="2400">
                <a:latin typeface="Times New Roman" panose="02020603050405020304" pitchFamily="18" charset="0"/>
                <a:cs typeface="Times New Roman" panose="02020603050405020304" pitchFamily="18" charset="0"/>
              </a:rPr>
              <a:t> and </a:t>
            </a:r>
            <a:r>
              <a:rPr lang="en-US" sz="2400" b="1" u="sng">
                <a:latin typeface="Times New Roman" panose="02020603050405020304" pitchFamily="18" charset="0"/>
                <a:cs typeface="Times New Roman" panose="02020603050405020304" pitchFamily="18" charset="0"/>
              </a:rPr>
              <a:t>administered</a:t>
            </a:r>
            <a:r>
              <a:rPr lang="en-US" sz="2400">
                <a:latin typeface="Times New Roman" panose="02020603050405020304" pitchFamily="18" charset="0"/>
                <a:cs typeface="Times New Roman" panose="02020603050405020304" pitchFamily="18" charset="0"/>
              </a:rPr>
              <a:t> in such a way that all persons taking the test have an </a:t>
            </a:r>
            <a:r>
              <a:rPr lang="en-US" sz="2400" b="1" u="sng">
                <a:latin typeface="Times New Roman" panose="02020603050405020304" pitchFamily="18" charset="0"/>
                <a:cs typeface="Times New Roman" panose="02020603050405020304" pitchFamily="18" charset="0"/>
              </a:rPr>
              <a:t>equal opportunity </a:t>
            </a:r>
            <a:r>
              <a:rPr lang="en-US" sz="2400">
                <a:latin typeface="Times New Roman" panose="02020603050405020304" pitchFamily="18" charset="0"/>
                <a:cs typeface="Times New Roman" panose="02020603050405020304" pitchFamily="18" charset="0"/>
              </a:rPr>
              <a:t>to demonstrate their achievement.</a:t>
            </a:r>
          </a:p>
          <a:p>
            <a:pPr algn="just"/>
            <a:r>
              <a:rPr lang="en-US" sz="2400">
                <a:latin typeface="Times New Roman" panose="02020603050405020304" pitchFamily="18" charset="0"/>
                <a:cs typeface="Times New Roman" panose="02020603050405020304" pitchFamily="18" charset="0"/>
              </a:rPr>
              <a:t>All students taking the test should have been exposed to </a:t>
            </a:r>
            <a:r>
              <a:rPr lang="en-US" sz="2400" b="1" u="sng">
                <a:latin typeface="Times New Roman" panose="02020603050405020304" pitchFamily="18" charset="0"/>
                <a:cs typeface="Times New Roman" panose="02020603050405020304" pitchFamily="18" charset="0"/>
              </a:rPr>
              <a:t>the same content </a:t>
            </a:r>
            <a:r>
              <a:rPr lang="en-US" sz="2400">
                <a:latin typeface="Times New Roman" panose="02020603050405020304" pitchFamily="18" charset="0"/>
                <a:cs typeface="Times New Roman" panose="02020603050405020304" pitchFamily="18" charset="0"/>
              </a:rPr>
              <a:t>and should take the test under </a:t>
            </a:r>
            <a:r>
              <a:rPr lang="en-US" sz="2400" b="1" u="sng">
                <a:latin typeface="Times New Roman" panose="02020603050405020304" pitchFamily="18" charset="0"/>
                <a:cs typeface="Times New Roman" panose="02020603050405020304" pitchFamily="18" charset="0"/>
              </a:rPr>
              <a:t>the same condition</a:t>
            </a:r>
            <a:endParaRPr lang="ar-SA" sz="2400" b="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875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العدسة الرقمية قريبه من الكاميرا">
            <a:extLst>
              <a:ext uri="{FF2B5EF4-FFF2-40B4-BE49-F238E27FC236}">
                <a16:creationId xmlns:a16="http://schemas.microsoft.com/office/drawing/2014/main" xmlns="" id="{FE830A1B-9DB4-6D51-D215-1F1BEEF264FA}"/>
              </a:ext>
            </a:extLst>
          </p:cNvPr>
          <p:cNvPicPr>
            <a:picLocks noChangeAspect="1"/>
          </p:cNvPicPr>
          <p:nvPr/>
        </p:nvPicPr>
        <p:blipFill>
          <a:blip r:embed="rId2"/>
          <a:srcRect l="12892" r="32042" b="2"/>
          <a:stretch/>
        </p:blipFill>
        <p:spPr>
          <a:xfrm>
            <a:off x="20" y="626267"/>
            <a:ext cx="3875294" cy="5641655"/>
          </a:xfrm>
          <a:prstGeom prst="rect">
            <a:avLst/>
          </a:prstGeom>
        </p:spPr>
      </p:pic>
      <p:sp>
        <p:nvSpPr>
          <p:cNvPr id="2" name="عنوان 1">
            <a:extLst>
              <a:ext uri="{FF2B5EF4-FFF2-40B4-BE49-F238E27FC236}">
                <a16:creationId xmlns:a16="http://schemas.microsoft.com/office/drawing/2014/main" xmlns="" id="{E0D61938-D3EA-6EDD-69B0-B13C55FB7D2E}"/>
              </a:ext>
            </a:extLst>
          </p:cNvPr>
          <p:cNvSpPr>
            <a:spLocks noGrp="1"/>
          </p:cNvSpPr>
          <p:nvPr>
            <p:ph type="title" idx="4294967295"/>
          </p:nvPr>
        </p:nvSpPr>
        <p:spPr>
          <a:xfrm>
            <a:off x="4345214" y="626267"/>
            <a:ext cx="7389586" cy="576263"/>
          </a:xfrm>
          <a:solidFill>
            <a:schemeClr val="bg1"/>
          </a:solidFill>
          <a:ln>
            <a:noFill/>
          </a:ln>
        </p:spPr>
        <p:style>
          <a:lnRef idx="1">
            <a:schemeClr val="dk1"/>
          </a:lnRef>
          <a:fillRef idx="2">
            <a:schemeClr val="dk1"/>
          </a:fillRef>
          <a:effectRef idx="1">
            <a:schemeClr val="dk1"/>
          </a:effectRef>
          <a:fontRef idx="minor">
            <a:schemeClr val="dk1"/>
          </a:fontRef>
        </p:style>
        <p:txBody>
          <a:bodyPr anchor="t">
            <a:normAutofit fontScale="90000"/>
          </a:bodyPr>
          <a:lstStyle/>
          <a:p>
            <a:r>
              <a:rPr lang="en-US">
                <a:solidFill>
                  <a:schemeClr val="tx2"/>
                </a:solidFill>
                <a:latin typeface="Times New Roman" panose="02020603050405020304" pitchFamily="18" charset="0"/>
                <a:cs typeface="Times New Roman" panose="02020603050405020304" pitchFamily="18" charset="0"/>
              </a:rPr>
              <a:t>Objective</a:t>
            </a:r>
            <a:endParaRPr lang="ar-SA">
              <a:solidFill>
                <a:schemeClr val="tx2"/>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xmlns="" id="{D6AF5F49-6076-90AE-94BC-717C6444111C}"/>
              </a:ext>
            </a:extLst>
          </p:cNvPr>
          <p:cNvSpPr>
            <a:spLocks noGrp="1"/>
          </p:cNvSpPr>
          <p:nvPr>
            <p:ph idx="4294967295"/>
          </p:nvPr>
        </p:nvSpPr>
        <p:spPr>
          <a:xfrm>
            <a:off x="4211638" y="1400647"/>
            <a:ext cx="7523162" cy="4867275"/>
          </a:xfrm>
        </p:spPr>
        <p:txBody>
          <a:bodyPr>
            <a:normAutofit/>
          </a:bodyPr>
          <a:lstStyle/>
          <a:p>
            <a:pPr algn="just"/>
            <a:r>
              <a:rPr lang="en-US" sz="2400">
                <a:latin typeface="Times New Roman" panose="02020603050405020304" pitchFamily="18" charset="0"/>
                <a:cs typeface="Times New Roman" panose="02020603050405020304" pitchFamily="18" charset="0"/>
              </a:rPr>
              <a:t>A test is objective if all</a:t>
            </a:r>
            <a:r>
              <a:rPr lang="en-US" sz="2400" b="1">
                <a:latin typeface="Times New Roman" panose="02020603050405020304" pitchFamily="18" charset="0"/>
                <a:cs typeface="Times New Roman" panose="02020603050405020304" pitchFamily="18" charset="0"/>
              </a:rPr>
              <a:t> </a:t>
            </a:r>
            <a:r>
              <a:rPr lang="en-US" sz="2400" b="1" u="sng">
                <a:latin typeface="Times New Roman" panose="02020603050405020304" pitchFamily="18" charset="0"/>
                <a:cs typeface="Times New Roman" panose="02020603050405020304" pitchFamily="18" charset="0"/>
              </a:rPr>
              <a:t>scores </a:t>
            </a:r>
            <a:r>
              <a:rPr lang="en-US" sz="2400">
                <a:latin typeface="Times New Roman" panose="02020603050405020304" pitchFamily="18" charset="0"/>
                <a:cs typeface="Times New Roman" panose="02020603050405020304" pitchFamily="18" charset="0"/>
              </a:rPr>
              <a:t>agree on the right/wrong responses.</a:t>
            </a:r>
          </a:p>
          <a:p>
            <a:pPr algn="just"/>
            <a:r>
              <a:rPr lang="en-US" sz="2400">
                <a:latin typeface="Times New Roman" panose="02020603050405020304" pitchFamily="18" charset="0"/>
                <a:cs typeface="Times New Roman" panose="02020603050405020304" pitchFamily="18" charset="0"/>
              </a:rPr>
              <a:t>That if it </a:t>
            </a:r>
            <a:r>
              <a:rPr lang="en-US" sz="2400" b="1" u="sng">
                <a:latin typeface="Times New Roman" panose="02020603050405020304" pitchFamily="18" charset="0"/>
                <a:cs typeface="Times New Roman" panose="02020603050405020304" pitchFamily="18" charset="0"/>
              </a:rPr>
              <a:t>marked by different teachers</a:t>
            </a:r>
            <a:r>
              <a:rPr lang="en-US" sz="2400">
                <a:latin typeface="Times New Roman" panose="02020603050405020304" pitchFamily="18" charset="0"/>
                <a:cs typeface="Times New Roman" panose="02020603050405020304" pitchFamily="18" charset="0"/>
              </a:rPr>
              <a:t>, the score will be </a:t>
            </a:r>
            <a:r>
              <a:rPr lang="en-US" sz="2400" b="1" u="sng">
                <a:latin typeface="Times New Roman" panose="02020603050405020304" pitchFamily="18" charset="0"/>
                <a:cs typeface="Times New Roman" panose="02020603050405020304" pitchFamily="18" charset="0"/>
              </a:rPr>
              <a:t>the same</a:t>
            </a:r>
            <a:r>
              <a:rPr lang="en-US" sz="2400" u="sng">
                <a:latin typeface="Times New Roman" panose="02020603050405020304" pitchFamily="18" charset="0"/>
                <a:cs typeface="Times New Roman" panose="02020603050405020304" pitchFamily="18" charset="0"/>
              </a:rPr>
              <a:t>.</a:t>
            </a:r>
          </a:p>
          <a:p>
            <a:pPr algn="just"/>
            <a:r>
              <a:rPr lang="en-US" sz="2400">
                <a:latin typeface="Times New Roman" panose="02020603050405020304" pitchFamily="18" charset="0"/>
                <a:cs typeface="Times New Roman" panose="02020603050405020304" pitchFamily="18" charset="0"/>
              </a:rPr>
              <a:t>The marking process should</a:t>
            </a:r>
            <a:r>
              <a:rPr lang="en-US" sz="2400" b="1">
                <a:latin typeface="Times New Roman" panose="02020603050405020304" pitchFamily="18" charset="0"/>
                <a:cs typeface="Times New Roman" panose="02020603050405020304" pitchFamily="18" charset="0"/>
              </a:rPr>
              <a:t> </a:t>
            </a:r>
            <a:r>
              <a:rPr lang="en-US" sz="2400" b="1" u="sng">
                <a:latin typeface="Times New Roman" panose="02020603050405020304" pitchFamily="18" charset="0"/>
                <a:cs typeface="Times New Roman" panose="02020603050405020304" pitchFamily="18" charset="0"/>
              </a:rPr>
              <a:t>not</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be affected by the teacher’s personality</a:t>
            </a:r>
          </a:p>
          <a:p>
            <a:pPr algn="just"/>
            <a:r>
              <a:rPr lang="en-US" sz="2400">
                <a:latin typeface="Times New Roman" panose="02020603050405020304" pitchFamily="18" charset="0"/>
                <a:cs typeface="Times New Roman" panose="02020603050405020304" pitchFamily="18" charset="0"/>
              </a:rPr>
              <a:t>Test must be objective in:</a:t>
            </a:r>
          </a:p>
          <a:p>
            <a:pPr marL="457200" indent="-457200" algn="just">
              <a:buAutoNum type="alphaLcParenBoth"/>
            </a:pPr>
            <a:r>
              <a:rPr lang="en-US" sz="2400" b="1" u="sng">
                <a:latin typeface="Times New Roman" panose="02020603050405020304" pitchFamily="18" charset="0"/>
                <a:cs typeface="Times New Roman" panose="02020603050405020304" pitchFamily="18" charset="0"/>
              </a:rPr>
              <a:t>Test items</a:t>
            </a:r>
            <a:r>
              <a:rPr lang="en-US" sz="2400">
                <a:latin typeface="Times New Roman" panose="02020603050405020304" pitchFamily="18" charset="0"/>
                <a:cs typeface="Times New Roman" panose="02020603050405020304" pitchFamily="18" charset="0"/>
              </a:rPr>
              <a:t>(items are perceived in the same way free from ambiguity.)</a:t>
            </a:r>
          </a:p>
          <a:p>
            <a:pPr marL="457200" indent="-457200" algn="just">
              <a:buAutoNum type="alphaLcParenBoth"/>
            </a:pPr>
            <a:r>
              <a:rPr lang="en-US" sz="2400" b="1" u="sng">
                <a:latin typeface="Times New Roman" panose="02020603050405020304" pitchFamily="18" charset="0"/>
                <a:cs typeface="Times New Roman" panose="02020603050405020304" pitchFamily="18" charset="0"/>
              </a:rPr>
              <a:t>Test  scoring </a:t>
            </a:r>
            <a:r>
              <a:rPr lang="en-US" sz="2400">
                <a:latin typeface="Times New Roman" panose="02020603050405020304" pitchFamily="18" charset="0"/>
                <a:cs typeface="Times New Roman" panose="02020603050405020304" pitchFamily="18" charset="0"/>
              </a:rPr>
              <a:t>(scoring the same way)</a:t>
            </a:r>
          </a:p>
          <a:p>
            <a:pPr marL="457200" indent="-457200" algn="just">
              <a:buAutoNum type="alphaLcParenBoth"/>
            </a:pPr>
            <a:endParaRPr lang="en-US" sz="2400">
              <a:latin typeface="Times New Roman" panose="02020603050405020304" pitchFamily="18" charset="0"/>
              <a:cs typeface="Times New Roman" panose="02020603050405020304" pitchFamily="18" charset="0"/>
            </a:endParaRPr>
          </a:p>
          <a:p>
            <a:pPr marL="457200" indent="-457200" algn="just">
              <a:buAutoNum type="alphaLcParenBoth"/>
            </a:pPr>
            <a:endParaRPr lang="en-US" sz="2400">
              <a:latin typeface="Times New Roman" panose="02020603050405020304" pitchFamily="18" charset="0"/>
              <a:cs typeface="Times New Roman" panose="02020603050405020304" pitchFamily="18" charset="0"/>
            </a:endParaRPr>
          </a:p>
          <a:p>
            <a:pPr marL="457200" indent="-457200">
              <a:buAutoNum type="alphaLcParenBoth"/>
            </a:pPr>
            <a:endParaRPr lang="ar-SA"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374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مقياس للرصيد الرقمي باستخدام الدوائر">
            <a:extLst>
              <a:ext uri="{FF2B5EF4-FFF2-40B4-BE49-F238E27FC236}">
                <a16:creationId xmlns:a16="http://schemas.microsoft.com/office/drawing/2014/main" xmlns="" id="{123043EF-111F-7FC9-41FA-A3342AF0F843}"/>
              </a:ext>
            </a:extLst>
          </p:cNvPr>
          <p:cNvPicPr>
            <a:picLocks noChangeAspect="1"/>
          </p:cNvPicPr>
          <p:nvPr/>
        </p:nvPicPr>
        <p:blipFill>
          <a:blip r:embed="rId2"/>
          <a:srcRect l="29881" r="27264" b="1"/>
          <a:stretch/>
        </p:blipFill>
        <p:spPr>
          <a:xfrm>
            <a:off x="20" y="10"/>
            <a:ext cx="4857871" cy="6857990"/>
          </a:xfrm>
          <a:prstGeom prst="rect">
            <a:avLst/>
          </a:prstGeom>
        </p:spPr>
      </p:pic>
      <p:sp>
        <p:nvSpPr>
          <p:cNvPr id="2" name="عنوان 1">
            <a:extLst>
              <a:ext uri="{FF2B5EF4-FFF2-40B4-BE49-F238E27FC236}">
                <a16:creationId xmlns:a16="http://schemas.microsoft.com/office/drawing/2014/main" xmlns="" id="{0BFF9E64-5B89-4EFC-8221-DAA2D0A0E222}"/>
              </a:ext>
            </a:extLst>
          </p:cNvPr>
          <p:cNvSpPr>
            <a:spLocks noGrp="1"/>
          </p:cNvSpPr>
          <p:nvPr>
            <p:ph type="title" idx="4294967295"/>
          </p:nvPr>
        </p:nvSpPr>
        <p:spPr>
          <a:xfrm>
            <a:off x="5406798" y="413657"/>
            <a:ext cx="6034087" cy="1096963"/>
          </a:xfrm>
          <a:solidFill>
            <a:schemeClr val="bg1"/>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r>
              <a:rPr lang="en-US">
                <a:solidFill>
                  <a:schemeClr val="tx1"/>
                </a:solidFill>
                <a:latin typeface="Times New Roman" panose="02020603050405020304" pitchFamily="18" charset="0"/>
                <a:ea typeface="+mj-ea"/>
                <a:cs typeface="Times New Roman" panose="02020603050405020304" pitchFamily="18" charset="0"/>
              </a:rPr>
              <a:t>Absence of bias</a:t>
            </a:r>
          </a:p>
        </p:txBody>
      </p:sp>
      <p:sp>
        <p:nvSpPr>
          <p:cNvPr id="3" name="عنصر نائب للمحتوى 2">
            <a:extLst>
              <a:ext uri="{FF2B5EF4-FFF2-40B4-BE49-F238E27FC236}">
                <a16:creationId xmlns:a16="http://schemas.microsoft.com/office/drawing/2014/main" xmlns="" id="{735BE8CB-FADE-A824-6257-6DAFDAA37CDD}"/>
              </a:ext>
            </a:extLst>
          </p:cNvPr>
          <p:cNvSpPr>
            <a:spLocks noGrp="1"/>
          </p:cNvSpPr>
          <p:nvPr>
            <p:ph idx="4294967295"/>
          </p:nvPr>
        </p:nvSpPr>
        <p:spPr>
          <a:xfrm>
            <a:off x="5406797" y="2002291"/>
            <a:ext cx="6034087" cy="3663950"/>
          </a:xfrm>
        </p:spPr>
        <p:txBody>
          <a:bodyPr vert="horz" lIns="91440" tIns="45720" rIns="91440" bIns="45720" rtlCol="0">
            <a:normAutofit/>
          </a:bodyPr>
          <a:lstStyle/>
          <a:p>
            <a:pPr algn="just"/>
            <a:r>
              <a:rPr lang="en-US" sz="2400">
                <a:latin typeface="Times New Roman" panose="02020603050405020304" pitchFamily="18" charset="0"/>
                <a:cs typeface="Times New Roman" panose="02020603050405020304" pitchFamily="18" charset="0"/>
              </a:rPr>
              <a:t>Tests should be free from bias.</a:t>
            </a:r>
          </a:p>
          <a:p>
            <a:pPr algn="just"/>
            <a:r>
              <a:rPr lang="en-US" sz="2400" b="1" u="sng">
                <a:latin typeface="Times New Roman" panose="02020603050405020304" pitchFamily="18" charset="0"/>
                <a:cs typeface="Times New Roman" panose="02020603050405020304" pitchFamily="18" charset="0"/>
              </a:rPr>
              <a:t>Assessment bias</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refer to qualities  that offend or unfairly penalize a group of examinees because of gender, ethnicity, socioeconomic status, religion or other group defining characteristics</a:t>
            </a:r>
          </a:p>
        </p:txBody>
      </p:sp>
    </p:spTree>
    <p:extLst>
      <p:ext uri="{BB962C8B-B14F-4D97-AF65-F5344CB8AC3E}">
        <p14:creationId xmlns:p14="http://schemas.microsoft.com/office/powerpoint/2010/main" val="2769446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writing on a board">
            <a:extLst>
              <a:ext uri="{FF2B5EF4-FFF2-40B4-BE49-F238E27FC236}">
                <a16:creationId xmlns:a16="http://schemas.microsoft.com/office/drawing/2014/main" xmlns="" id="{63B296F7-CA1D-D228-B72F-6F7E54A115E9}"/>
              </a:ext>
            </a:extLst>
          </p:cNvPr>
          <p:cNvPicPr>
            <a:picLocks noChangeAspect="1"/>
          </p:cNvPicPr>
          <p:nvPr/>
        </p:nvPicPr>
        <p:blipFill>
          <a:blip r:embed="rId2"/>
          <a:srcRect l="43831" r="3751"/>
          <a:stretch/>
        </p:blipFill>
        <p:spPr>
          <a:xfrm>
            <a:off x="20" y="10"/>
            <a:ext cx="4857871" cy="6857990"/>
          </a:xfrm>
          <a:prstGeom prst="rect">
            <a:avLst/>
          </a:prstGeom>
        </p:spPr>
      </p:pic>
      <p:sp>
        <p:nvSpPr>
          <p:cNvPr id="2" name="عنوان 1">
            <a:extLst>
              <a:ext uri="{FF2B5EF4-FFF2-40B4-BE49-F238E27FC236}">
                <a16:creationId xmlns:a16="http://schemas.microsoft.com/office/drawing/2014/main" xmlns="" id="{C9E8F6B2-4035-6486-E7A1-6E456F03E407}"/>
              </a:ext>
            </a:extLst>
          </p:cNvPr>
          <p:cNvSpPr>
            <a:spLocks noGrp="1"/>
          </p:cNvSpPr>
          <p:nvPr>
            <p:ph type="title"/>
          </p:nvPr>
        </p:nvSpPr>
        <p:spPr>
          <a:xfrm>
            <a:off x="5344421" y="370114"/>
            <a:ext cx="6034187" cy="1097280"/>
          </a:xfrm>
          <a:solidFill>
            <a:schemeClr val="bg1"/>
          </a:solidFill>
          <a:ln>
            <a:noFill/>
          </a:ln>
        </p:spPr>
        <p:style>
          <a:lnRef idx="1">
            <a:schemeClr val="dk1"/>
          </a:lnRef>
          <a:fillRef idx="2">
            <a:schemeClr val="dk1"/>
          </a:fillRef>
          <a:effectRef idx="1">
            <a:schemeClr val="dk1"/>
          </a:effectRef>
          <a:fontRef idx="minor">
            <a:schemeClr val="dk1"/>
          </a:fontRef>
        </p:style>
        <p:txBody>
          <a:bodyPr>
            <a:normAutofit/>
          </a:bodyPr>
          <a:lstStyle/>
          <a:p>
            <a:r>
              <a:rPr lang="en-US">
                <a:solidFill>
                  <a:schemeClr val="tx2"/>
                </a:solidFill>
                <a:latin typeface="Times New Roman" panose="02020603050405020304" pitchFamily="18" charset="0"/>
                <a:cs typeface="Times New Roman" panose="02020603050405020304" pitchFamily="18" charset="0"/>
              </a:rPr>
              <a:t>Balance</a:t>
            </a:r>
            <a:endParaRPr lang="ar-SA">
              <a:solidFill>
                <a:schemeClr val="tx2"/>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xmlns="" id="{31173CE4-2C6C-BDD8-F598-13DC91A1521F}"/>
              </a:ext>
            </a:extLst>
          </p:cNvPr>
          <p:cNvSpPr>
            <a:spLocks noGrp="1"/>
          </p:cNvSpPr>
          <p:nvPr>
            <p:ph idx="1"/>
          </p:nvPr>
        </p:nvSpPr>
        <p:spPr>
          <a:xfrm>
            <a:off x="5344421" y="1837508"/>
            <a:ext cx="6034187" cy="4650378"/>
          </a:xfrm>
        </p:spPr>
        <p:txBody>
          <a:bodyPr>
            <a:noAutofit/>
          </a:bodyPr>
          <a:lstStyle/>
          <a:p>
            <a:pPr algn="just"/>
            <a:r>
              <a:rPr lang="en-US" sz="2400">
                <a:latin typeface="Times New Roman" panose="02020603050405020304" pitchFamily="18" charset="0"/>
                <a:cs typeface="Times New Roman" panose="02020603050405020304" pitchFamily="18" charset="0"/>
              </a:rPr>
              <a:t>The distribution of items in a good test should match the emphases of the teaching course.</a:t>
            </a:r>
          </a:p>
          <a:p>
            <a:pPr algn="just"/>
            <a:r>
              <a:rPr lang="en-US" sz="2400">
                <a:latin typeface="Times New Roman" panose="02020603050405020304" pitchFamily="18" charset="0"/>
                <a:cs typeface="Times New Roman" panose="02020603050405020304" pitchFamily="18" charset="0"/>
              </a:rPr>
              <a:t>Thus, if most of the time was spent on a particular topic and less time on another. Then the test should contain more question on area that more time was spent to covering, and less on the area that less time was spent covering</a:t>
            </a:r>
            <a:endParaRPr lang="ar-SA"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645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يديه تحمل الوريستس والإينتيرلينكيد الخاصة ببعضها البعض لتشكل دائره">
            <a:extLst>
              <a:ext uri="{FF2B5EF4-FFF2-40B4-BE49-F238E27FC236}">
                <a16:creationId xmlns:a16="http://schemas.microsoft.com/office/drawing/2014/main" xmlns="" id="{E6F27915-C4BA-1002-A5C2-7A5F764C9EBB}"/>
              </a:ext>
            </a:extLst>
          </p:cNvPr>
          <p:cNvPicPr>
            <a:picLocks noChangeAspect="1"/>
          </p:cNvPicPr>
          <p:nvPr/>
        </p:nvPicPr>
        <p:blipFill>
          <a:blip r:embed="rId2"/>
          <a:srcRect l="28232" r="24597" b="-1"/>
          <a:stretch/>
        </p:blipFill>
        <p:spPr>
          <a:xfrm>
            <a:off x="0" y="0"/>
            <a:ext cx="4437792" cy="6753340"/>
          </a:xfrm>
          <a:prstGeom prst="rect">
            <a:avLst/>
          </a:prstGeom>
        </p:spPr>
      </p:pic>
      <p:sp>
        <p:nvSpPr>
          <p:cNvPr id="2" name="عنوان 1">
            <a:extLst>
              <a:ext uri="{FF2B5EF4-FFF2-40B4-BE49-F238E27FC236}">
                <a16:creationId xmlns:a16="http://schemas.microsoft.com/office/drawing/2014/main" xmlns="" id="{E6786BE1-AB93-D73B-1D6F-63A6D231BCBF}"/>
              </a:ext>
            </a:extLst>
          </p:cNvPr>
          <p:cNvSpPr>
            <a:spLocks noGrp="1"/>
          </p:cNvSpPr>
          <p:nvPr>
            <p:ph type="title" idx="4294967295"/>
          </p:nvPr>
        </p:nvSpPr>
        <p:spPr>
          <a:xfrm>
            <a:off x="4992553" y="315913"/>
            <a:ext cx="6334125" cy="1096962"/>
          </a:xfrm>
          <a:solidFill>
            <a:schemeClr val="bg1"/>
          </a:solidFill>
          <a:ln>
            <a:noFill/>
          </a:ln>
        </p:spPr>
        <p:style>
          <a:lnRef idx="1">
            <a:schemeClr val="dk1"/>
          </a:lnRef>
          <a:fillRef idx="2">
            <a:schemeClr val="dk1"/>
          </a:fillRef>
          <a:effectRef idx="1">
            <a:schemeClr val="dk1"/>
          </a:effectRef>
          <a:fontRef idx="minor">
            <a:schemeClr val="dk1"/>
          </a:fontRef>
        </p:style>
        <p:txBody>
          <a:bodyPr anchor="t">
            <a:normAutofit/>
          </a:bodyPr>
          <a:lstStyle/>
          <a:p>
            <a:r>
              <a:rPr lang="en-US">
                <a:solidFill>
                  <a:schemeClr val="tx2"/>
                </a:solidFill>
                <a:latin typeface="Times New Roman" panose="02020603050405020304" pitchFamily="18" charset="0"/>
                <a:cs typeface="Times New Roman" panose="02020603050405020304" pitchFamily="18" charset="0"/>
              </a:rPr>
              <a:t>Reliability</a:t>
            </a:r>
            <a:endParaRPr lang="ar-SA">
              <a:solidFill>
                <a:schemeClr val="tx2"/>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xmlns="" id="{DC9FE367-607B-4102-DE7F-5DABCF5B694F}"/>
              </a:ext>
            </a:extLst>
          </p:cNvPr>
          <p:cNvSpPr>
            <a:spLocks noGrp="1"/>
          </p:cNvSpPr>
          <p:nvPr>
            <p:ph idx="4294967295"/>
          </p:nvPr>
        </p:nvSpPr>
        <p:spPr>
          <a:xfrm>
            <a:off x="4992553" y="1584110"/>
            <a:ext cx="6334125" cy="4529138"/>
          </a:xfrm>
        </p:spPr>
        <p:txBody>
          <a:bodyPr>
            <a:normAutofit/>
          </a:bodyPr>
          <a:lstStyle/>
          <a:p>
            <a:pPr algn="just"/>
            <a:r>
              <a:rPr lang="en-US" sz="2400">
                <a:latin typeface="Times New Roman" panose="02020603050405020304" pitchFamily="18" charset="0"/>
                <a:cs typeface="Times New Roman" panose="02020603050405020304" pitchFamily="18" charset="0"/>
              </a:rPr>
              <a:t>Reliability involves the consistency with which a test yield </a:t>
            </a:r>
            <a:r>
              <a:rPr lang="en-US" sz="2400" b="1" u="sng">
                <a:latin typeface="Times New Roman" panose="02020603050405020304" pitchFamily="18" charset="0"/>
                <a:cs typeface="Times New Roman" panose="02020603050405020304" pitchFamily="18" charset="0"/>
              </a:rPr>
              <a:t>the same result in measuring whatever it measure.</a:t>
            </a:r>
          </a:p>
          <a:p>
            <a:pPr algn="just"/>
            <a:r>
              <a:rPr lang="en-US" sz="2400">
                <a:latin typeface="Times New Roman" panose="02020603050405020304" pitchFamily="18" charset="0"/>
                <a:cs typeface="Times New Roman" panose="02020603050405020304" pitchFamily="18" charset="0"/>
              </a:rPr>
              <a:t>Reliability is measured through testing and retesting.</a:t>
            </a:r>
          </a:p>
          <a:p>
            <a:pPr algn="just"/>
            <a:r>
              <a:rPr lang="en-US" sz="2400">
                <a:latin typeface="Times New Roman" panose="02020603050405020304" pitchFamily="18" charset="0"/>
                <a:cs typeface="Times New Roman" panose="02020603050405020304" pitchFamily="18" charset="0"/>
              </a:rPr>
              <a:t>Reliability is a prerequisite validity</a:t>
            </a:r>
            <a:endParaRPr lang="ar-SA"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7738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xmlns="" id="{6A2AA8EF-0B8C-191A-8093-44DE69F68B3F}"/>
              </a:ext>
            </a:extLst>
          </p:cNvPr>
          <p:cNvSpPr>
            <a:spLocks noGrp="1"/>
          </p:cNvSpPr>
          <p:nvPr>
            <p:ph idx="4294967295"/>
          </p:nvPr>
        </p:nvSpPr>
        <p:spPr>
          <a:xfrm>
            <a:off x="5558914" y="2090334"/>
            <a:ext cx="5935662" cy="1762125"/>
          </a:xfrm>
        </p:spPr>
        <p:txBody>
          <a:bodyPr>
            <a:normAutofit/>
          </a:bodyPr>
          <a:lstStyle/>
          <a:p>
            <a:pPr algn="just"/>
            <a:r>
              <a:rPr lang="en-US" sz="2400">
                <a:latin typeface="Times New Roman" panose="02020603050405020304" pitchFamily="18" charset="0"/>
                <a:cs typeface="Times New Roman" panose="02020603050405020304" pitchFamily="18" charset="0"/>
              </a:rPr>
              <a:t>validity is the extent to which the test measures what it is intended to measure</a:t>
            </a:r>
            <a:endParaRPr lang="ar-SA" sz="2400">
              <a:latin typeface="Times New Roman" panose="02020603050405020304" pitchFamily="18" charset="0"/>
              <a:cs typeface="Times New Roman" panose="02020603050405020304" pitchFamily="18" charset="0"/>
            </a:endParaRPr>
          </a:p>
        </p:txBody>
      </p:sp>
      <p:sp>
        <p:nvSpPr>
          <p:cNvPr id="2" name="عنوان 1">
            <a:extLst>
              <a:ext uri="{FF2B5EF4-FFF2-40B4-BE49-F238E27FC236}">
                <a16:creationId xmlns:a16="http://schemas.microsoft.com/office/drawing/2014/main" xmlns="" id="{CA92FB8F-1168-93BF-90E5-EBDACAFB6456}"/>
              </a:ext>
            </a:extLst>
          </p:cNvPr>
          <p:cNvSpPr>
            <a:spLocks noGrp="1"/>
          </p:cNvSpPr>
          <p:nvPr>
            <p:ph type="title" idx="4294967295"/>
          </p:nvPr>
        </p:nvSpPr>
        <p:spPr>
          <a:xfrm>
            <a:off x="6256338" y="217488"/>
            <a:ext cx="5935662" cy="1874837"/>
          </a:xfrm>
          <a:solidFill>
            <a:schemeClr val="bg1"/>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b">
            <a:noAutofit/>
          </a:bodyPr>
          <a:lstStyle/>
          <a:p>
            <a:pPr>
              <a:lnSpc>
                <a:spcPct val="90000"/>
              </a:lnSpc>
            </a:pPr>
            <a:r>
              <a:rPr lang="en-US">
                <a:solidFill>
                  <a:schemeClr val="tx2"/>
                </a:solidFill>
                <a:latin typeface="Times New Roman"/>
                <a:cs typeface="Times New Roman"/>
              </a:rPr>
              <a:t/>
            </a:r>
            <a:br>
              <a:rPr lang="en-US">
                <a:solidFill>
                  <a:schemeClr val="tx2"/>
                </a:solidFill>
                <a:latin typeface="Times New Roman"/>
                <a:cs typeface="Times New Roman"/>
              </a:rPr>
            </a:br>
            <a:r>
              <a:rPr lang="en-US">
                <a:solidFill>
                  <a:schemeClr val="tx2"/>
                </a:solidFill>
                <a:latin typeface="Times New Roman"/>
                <a:cs typeface="Times New Roman"/>
              </a:rPr>
              <a:t>Validity</a:t>
            </a: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endParaRPr lang="en-US">
              <a:solidFill>
                <a:schemeClr val="tx2"/>
              </a:solidFill>
              <a:latin typeface="Times New Roman" panose="02020603050405020304" pitchFamily="18" charset="0"/>
              <a:cs typeface="Times New Roman" panose="02020603050405020304" pitchFamily="18" charset="0"/>
            </a:endParaRPr>
          </a:p>
        </p:txBody>
      </p:sp>
      <p:pic>
        <p:nvPicPr>
          <p:cNvPr id="5" name="Picture 4" descr="نقش اسود وابيض مجرد">
            <a:extLst>
              <a:ext uri="{FF2B5EF4-FFF2-40B4-BE49-F238E27FC236}">
                <a16:creationId xmlns:a16="http://schemas.microsoft.com/office/drawing/2014/main" xmlns="" id="{FAAD4D6C-36A0-2BEB-6408-5A82161B2B0C}"/>
              </a:ext>
            </a:extLst>
          </p:cNvPr>
          <p:cNvPicPr>
            <a:picLocks noChangeAspect="1"/>
          </p:cNvPicPr>
          <p:nvPr/>
        </p:nvPicPr>
        <p:blipFill>
          <a:blip r:embed="rId2"/>
          <a:srcRect t="9821" b="9822"/>
          <a:stretch/>
        </p:blipFill>
        <p:spPr>
          <a:xfrm>
            <a:off x="286438" y="184532"/>
            <a:ext cx="4925893" cy="6488935"/>
          </a:xfrm>
          <a:prstGeom prst="rect">
            <a:avLst/>
          </a:prstGeom>
        </p:spPr>
      </p:pic>
    </p:spTree>
    <p:extLst>
      <p:ext uri="{BB962C8B-B14F-4D97-AF65-F5344CB8AC3E}">
        <p14:creationId xmlns:p14="http://schemas.microsoft.com/office/powerpoint/2010/main" val="20180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5B17E76-E9FD-B379-9CD1-C7089584B899}"/>
              </a:ext>
            </a:extLst>
          </p:cNvPr>
          <p:cNvSpPr>
            <a:spLocks noGrp="1"/>
          </p:cNvSpPr>
          <p:nvPr>
            <p:ph type="title"/>
          </p:nvPr>
        </p:nvSpPr>
        <p:spPr>
          <a:xfrm>
            <a:off x="1097280" y="286603"/>
            <a:ext cx="10058400" cy="1450757"/>
          </a:xfrm>
          <a:solidFill>
            <a:schemeClr val="bg1"/>
          </a:solidFill>
          <a:ln>
            <a:noFill/>
          </a:ln>
        </p:spPr>
        <p:style>
          <a:lnRef idx="1">
            <a:schemeClr val="dk1"/>
          </a:lnRef>
          <a:fillRef idx="2">
            <a:schemeClr val="dk1"/>
          </a:fillRef>
          <a:effectRef idx="1">
            <a:schemeClr val="dk1"/>
          </a:effectRef>
          <a:fontRef idx="minor">
            <a:schemeClr val="dk1"/>
          </a:fontRef>
        </p:style>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Post-Test </a:t>
            </a:r>
            <a:r>
              <a:rPr lang="en-US" sz="3600" b="1" dirty="0" smtClean="0">
                <a:solidFill>
                  <a:srgbClr val="FF0000"/>
                </a:solidFill>
                <a:latin typeface="Times New Roman" panose="02020603050405020304" pitchFamily="18" charset="0"/>
                <a:cs typeface="Times New Roman" panose="02020603050405020304" pitchFamily="18" charset="0"/>
              </a:rPr>
              <a:t>Report</a:t>
            </a:r>
            <a:endParaRPr lang="ar-SA"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عنصر نائب للمحتوى 2">
            <a:extLst>
              <a:ext uri="{FF2B5EF4-FFF2-40B4-BE49-F238E27FC236}">
                <a16:creationId xmlns:a16="http://schemas.microsoft.com/office/drawing/2014/main" xmlns="" id="{1058CC85-9D39-CE97-7D83-7A874FC92B65}"/>
              </a:ext>
            </a:extLst>
          </p:cNvPr>
          <p:cNvGraphicFramePr>
            <a:graphicFrameLocks noGrp="1"/>
          </p:cNvGraphicFramePr>
          <p:nvPr>
            <p:ph idx="1"/>
            <p:extLst>
              <p:ext uri="{D42A27DB-BD31-4B8C-83A1-F6EECF244321}">
                <p14:modId xmlns:p14="http://schemas.microsoft.com/office/powerpoint/2010/main" val="260160743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14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267553"/>
            <a:ext cx="10058400" cy="1450757"/>
          </a:xfrm>
        </p:spPr>
        <p:txBody>
          <a:bodyPr>
            <a:normAutofit/>
          </a:bodyPr>
          <a:lstStyle/>
          <a:p>
            <a:pPr algn="ctr"/>
            <a:r>
              <a:rPr lang="en-US" sz="3600" b="1" dirty="0">
                <a:solidFill>
                  <a:srgbClr val="FF0000"/>
                </a:solidFill>
              </a:rPr>
              <a:t>Example for Score and Grade.</a:t>
            </a:r>
            <a:endParaRPr lang="ar-EG" sz="3600" b="1"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5050" y="1885950"/>
            <a:ext cx="80200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1521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01A5C78-41FD-3012-F89D-8310BBAFE044}"/>
              </a:ext>
            </a:extLst>
          </p:cNvPr>
          <p:cNvSpPr>
            <a:spLocks noGrp="1"/>
          </p:cNvSpPr>
          <p:nvPr>
            <p:ph type="title" idx="4294967295"/>
          </p:nvPr>
        </p:nvSpPr>
        <p:spPr>
          <a:xfrm>
            <a:off x="585787" y="416852"/>
            <a:ext cx="11020425" cy="1216739"/>
          </a:xfrm>
          <a:solidFill>
            <a:schemeClr val="bg1"/>
          </a:solidFill>
          <a:ln>
            <a:noFill/>
          </a:ln>
        </p:spPr>
        <p:style>
          <a:lnRef idx="1">
            <a:schemeClr val="dk1"/>
          </a:lnRef>
          <a:fillRef idx="2">
            <a:schemeClr val="dk1"/>
          </a:fillRef>
          <a:effectRef idx="1">
            <a:schemeClr val="dk1"/>
          </a:effectRef>
          <a:fontRef idx="minor">
            <a:schemeClr val="dk1"/>
          </a:fontRef>
        </p:style>
        <p:txBody>
          <a:bodyPr>
            <a:noAutofit/>
          </a:bodyPr>
          <a:lstStyle/>
          <a:p>
            <a:r>
              <a:rPr lang="en-US" sz="3200">
                <a:solidFill>
                  <a:schemeClr val="tx2">
                    <a:lumMod val="90000"/>
                    <a:lumOff val="10000"/>
                  </a:schemeClr>
                </a:solidFill>
                <a:latin typeface="Times New Roman" panose="02020603050405020304" pitchFamily="18" charset="0"/>
                <a:cs typeface="Times New Roman" panose="02020603050405020304" pitchFamily="18" charset="0"/>
              </a:rPr>
              <a:t>Post test discussions can be beneficial to both teachers and students if: </a:t>
            </a:r>
            <a:endParaRPr lang="ar-SA" sz="3200">
              <a:solidFill>
                <a:schemeClr val="tx2">
                  <a:lumMod val="90000"/>
                  <a:lumOff val="10000"/>
                </a:schemeClr>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xmlns="" id="{2EFA6434-0B11-D1EF-7C86-67C454BD23D0}"/>
              </a:ext>
            </a:extLst>
          </p:cNvPr>
          <p:cNvSpPr>
            <a:spLocks noGrp="1"/>
          </p:cNvSpPr>
          <p:nvPr>
            <p:ph idx="4294967295"/>
          </p:nvPr>
        </p:nvSpPr>
        <p:spPr>
          <a:xfrm>
            <a:off x="606495" y="2027559"/>
            <a:ext cx="11020425" cy="3565525"/>
          </a:xfrm>
        </p:spPr>
        <p:txBody>
          <a:bodyPr>
            <a:normAutofit/>
          </a:bodyPr>
          <a:lstStyle/>
          <a:p>
            <a:pPr marL="0" indent="0" algn="just">
              <a:buNone/>
            </a:pPr>
            <a:r>
              <a:rPr lang="en-US" sz="2400">
                <a:latin typeface="Times New Roman" panose="02020603050405020304" pitchFamily="18" charset="0"/>
                <a:cs typeface="Times New Roman" panose="02020603050405020304" pitchFamily="18" charset="0"/>
              </a:rPr>
              <a:t>1. Planned in advance and not emotionally charged. </a:t>
            </a:r>
          </a:p>
          <a:p>
            <a:pPr marL="0" indent="0" algn="just">
              <a:buNone/>
            </a:pPr>
            <a:r>
              <a:rPr lang="en-US" sz="2400">
                <a:latin typeface="Times New Roman" panose="02020603050405020304" pitchFamily="18" charset="0"/>
                <a:cs typeface="Times New Roman" panose="02020603050405020304" pitchFamily="18" charset="0"/>
              </a:rPr>
              <a:t>2. completing a test analysis and an item analysis. </a:t>
            </a:r>
          </a:p>
          <a:p>
            <a:pPr marL="0" indent="0" algn="just">
              <a:buNone/>
            </a:pPr>
            <a:r>
              <a:rPr lang="en-US" sz="2400">
                <a:latin typeface="Times New Roman" panose="02020603050405020304" pitchFamily="18" charset="0"/>
                <a:cs typeface="Times New Roman" panose="02020603050405020304" pitchFamily="18" charset="0"/>
              </a:rPr>
              <a:t>3. Reviewing the items that were most difficult for the majority of students. </a:t>
            </a:r>
          </a:p>
          <a:p>
            <a:pPr marL="0" indent="0" algn="just">
              <a:buNone/>
            </a:pPr>
            <a:r>
              <a:rPr lang="en-US" sz="2400">
                <a:latin typeface="Times New Roman" panose="02020603050405020304" pitchFamily="18" charset="0"/>
                <a:cs typeface="Times New Roman" panose="02020603050405020304" pitchFamily="18" charset="0"/>
              </a:rPr>
              <a:t>4. Discussion should focus on items missed and possible reasons</a:t>
            </a:r>
          </a:p>
          <a:p>
            <a:pPr marL="0" indent="0" algn="just">
              <a:buNone/>
            </a:pPr>
            <a:r>
              <a:rPr lang="en-US" sz="2400">
                <a:latin typeface="Times New Roman" panose="02020603050405020304" pitchFamily="18" charset="0"/>
                <a:cs typeface="Times New Roman" panose="02020603050405020304" pitchFamily="18" charset="0"/>
              </a:rPr>
              <a:t>5. Student comments about test design, its directions, and individual test items provide     an opportunity for the teacher to improve the test</a:t>
            </a:r>
            <a:r>
              <a:rPr lang="en-US"/>
              <a:t>. </a:t>
            </a:r>
          </a:p>
        </p:txBody>
      </p:sp>
    </p:spTree>
    <p:extLst>
      <p:ext uri="{BB962C8B-B14F-4D97-AF65-F5344CB8AC3E}">
        <p14:creationId xmlns:p14="http://schemas.microsoft.com/office/powerpoint/2010/main" val="27253707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39CF2EB-C889-4FE9-0876-6DC8F5A33F6D}"/>
              </a:ext>
            </a:extLst>
          </p:cNvPr>
          <p:cNvSpPr>
            <a:spLocks noGrp="1"/>
          </p:cNvSpPr>
          <p:nvPr>
            <p:ph type="title"/>
          </p:nvPr>
        </p:nvSpPr>
        <p:spPr>
          <a:xfrm>
            <a:off x="650535" y="266225"/>
            <a:ext cx="10890929" cy="1399203"/>
          </a:xfrm>
          <a:solidFill>
            <a:schemeClr val="bg1"/>
          </a:solidFill>
          <a:ln>
            <a:noFill/>
          </a:ln>
        </p:spPr>
        <p:style>
          <a:lnRef idx="1">
            <a:schemeClr val="dk1"/>
          </a:lnRef>
          <a:fillRef idx="2">
            <a:schemeClr val="dk1"/>
          </a:fillRef>
          <a:effectRef idx="1">
            <a:schemeClr val="dk1"/>
          </a:effectRef>
          <a:fontRef idx="minor">
            <a:schemeClr val="dk1"/>
          </a:fontRef>
        </p:style>
        <p:txBody>
          <a:bodyPr>
            <a:normAutofit/>
          </a:bodyPr>
          <a:lstStyle/>
          <a:p>
            <a:r>
              <a:rPr lang="en-US" sz="3600">
                <a:solidFill>
                  <a:schemeClr val="tx2">
                    <a:lumMod val="90000"/>
                    <a:lumOff val="10000"/>
                  </a:schemeClr>
                </a:solidFill>
                <a:latin typeface="Times New Roman"/>
                <a:cs typeface="Times New Roman"/>
              </a:rPr>
              <a:t>Post test discussions can be beneficial to both teachers and students if :</a:t>
            </a:r>
            <a:endParaRPr lang="ar-SA" sz="3600">
              <a:solidFill>
                <a:schemeClr val="tx2">
                  <a:lumMod val="90000"/>
                  <a:lumOff val="10000"/>
                </a:schemeClr>
              </a:solidFill>
              <a:latin typeface="Times New Roman"/>
              <a:ea typeface="Calibri"/>
              <a:cs typeface="Times New Roman"/>
            </a:endParaRPr>
          </a:p>
        </p:txBody>
      </p:sp>
      <p:sp>
        <p:nvSpPr>
          <p:cNvPr id="3" name="عنصر نائب للمحتوى 2">
            <a:extLst>
              <a:ext uri="{FF2B5EF4-FFF2-40B4-BE49-F238E27FC236}">
                <a16:creationId xmlns:a16="http://schemas.microsoft.com/office/drawing/2014/main" xmlns="" id="{01412314-323C-FA24-B3BA-AE900F42BB9F}"/>
              </a:ext>
            </a:extLst>
          </p:cNvPr>
          <p:cNvSpPr>
            <a:spLocks noGrp="1"/>
          </p:cNvSpPr>
          <p:nvPr>
            <p:ph idx="1"/>
          </p:nvPr>
        </p:nvSpPr>
        <p:spPr>
          <a:xfrm>
            <a:off x="650535" y="2263602"/>
            <a:ext cx="10890928" cy="3566160"/>
          </a:xfrm>
        </p:spPr>
        <p:txBody>
          <a:bodyPr/>
          <a:lstStyle/>
          <a:p>
            <a:pPr marL="0" indent="0" algn="just">
              <a:buNone/>
            </a:pPr>
            <a:r>
              <a:rPr lang="en-US" sz="2400">
                <a:latin typeface="Times New Roman" panose="02020603050405020304" pitchFamily="18" charset="0"/>
                <a:cs typeface="Times New Roman" panose="02020603050405020304" pitchFamily="18" charset="0"/>
              </a:rPr>
              <a:t>6. To use time efficiently, teacher should read the correct answers aloud quickly. </a:t>
            </a:r>
          </a:p>
          <a:p>
            <a:pPr marL="0" indent="0" algn="just">
              <a:buNone/>
            </a:pPr>
            <a:r>
              <a:rPr lang="en-US" sz="2400">
                <a:latin typeface="Times New Roman" panose="02020603050405020304" pitchFamily="18" charset="0"/>
                <a:cs typeface="Times New Roman" panose="02020603050405020304" pitchFamily="18" charset="0"/>
              </a:rPr>
              <a:t>7. Teachers should continue to protect the security of the test during the posttest    discussion. </a:t>
            </a:r>
          </a:p>
          <a:p>
            <a:pPr marL="0" indent="0" algn="just">
              <a:buNone/>
            </a:pPr>
            <a:r>
              <a:rPr lang="en-US" sz="2400">
                <a:latin typeface="Times New Roman" panose="02020603050405020304" pitchFamily="18" charset="0"/>
                <a:cs typeface="Times New Roman" panose="02020603050405020304" pitchFamily="18" charset="0"/>
              </a:rPr>
              <a:t>8. While discussing an item that was answered incorrectly by a majority of students, the teacher should maintain a calm, matter-of-fact, non defensive attitude</a:t>
            </a:r>
            <a:endParaRPr lang="ar-SA" sz="2400">
              <a:latin typeface="Times New Roman" panose="02020603050405020304" pitchFamily="18" charset="0"/>
              <a:cs typeface="Times New Roman" panose="02020603050405020304" pitchFamily="18" charset="0"/>
            </a:endParaRPr>
          </a:p>
          <a:p>
            <a:endParaRPr lang="ar-SA"/>
          </a:p>
        </p:txBody>
      </p:sp>
    </p:spTree>
    <p:extLst>
      <p:ext uri="{BB962C8B-B14F-4D97-AF65-F5344CB8AC3E}">
        <p14:creationId xmlns:p14="http://schemas.microsoft.com/office/powerpoint/2010/main" val="2630521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latin typeface="+mn-lt"/>
              </a:rPr>
              <a:t>References</a:t>
            </a:r>
            <a:endParaRPr lang="ar-EG" sz="3600" b="1" dirty="0">
              <a:solidFill>
                <a:srgbClr val="FF0000"/>
              </a:solidFill>
              <a:latin typeface="+mn-lt"/>
            </a:endParaRPr>
          </a:p>
        </p:txBody>
      </p:sp>
      <p:sp>
        <p:nvSpPr>
          <p:cNvPr id="3" name="Content Placeholder 2"/>
          <p:cNvSpPr>
            <a:spLocks noGrp="1"/>
          </p:cNvSpPr>
          <p:nvPr>
            <p:ph idx="1"/>
          </p:nvPr>
        </p:nvSpPr>
        <p:spPr>
          <a:xfrm>
            <a:off x="1097280" y="1845734"/>
            <a:ext cx="10058400" cy="4174066"/>
          </a:xfrm>
        </p:spPr>
        <p:txBody>
          <a:bodyPr>
            <a:normAutofit/>
          </a:bodyPr>
          <a:lstStyle/>
          <a:p>
            <a:r>
              <a:rPr lang="en-US" dirty="0" err="1">
                <a:solidFill>
                  <a:srgbClr val="222222"/>
                </a:solidFill>
                <a:latin typeface="Arial"/>
              </a:rPr>
              <a:t>Oermann</a:t>
            </a:r>
            <a:r>
              <a:rPr lang="en-US" dirty="0">
                <a:solidFill>
                  <a:srgbClr val="222222"/>
                </a:solidFill>
                <a:latin typeface="Arial"/>
              </a:rPr>
              <a:t>, M. H., &amp;</a:t>
            </a:r>
            <a:r>
              <a:rPr lang="en-US" dirty="0" err="1" smtClean="0">
                <a:solidFill>
                  <a:srgbClr val="222222"/>
                </a:solidFill>
                <a:latin typeface="Arial"/>
              </a:rPr>
              <a:t>Gaberson</a:t>
            </a:r>
            <a:r>
              <a:rPr lang="en-US" dirty="0">
                <a:solidFill>
                  <a:srgbClr val="222222"/>
                </a:solidFill>
                <a:latin typeface="Arial"/>
              </a:rPr>
              <a:t>, K. </a:t>
            </a:r>
            <a:r>
              <a:rPr lang="en-US" dirty="0" smtClean="0">
                <a:solidFill>
                  <a:srgbClr val="222222"/>
                </a:solidFill>
                <a:latin typeface="Arial"/>
              </a:rPr>
              <a:t>B. 6</a:t>
            </a:r>
            <a:r>
              <a:rPr lang="en-US" baseline="30000" dirty="0" smtClean="0">
                <a:solidFill>
                  <a:srgbClr val="222222"/>
                </a:solidFill>
                <a:latin typeface="Arial"/>
              </a:rPr>
              <a:t>th</a:t>
            </a:r>
            <a:r>
              <a:rPr lang="en-US" dirty="0" smtClean="0">
                <a:solidFill>
                  <a:srgbClr val="222222"/>
                </a:solidFill>
                <a:latin typeface="Arial"/>
              </a:rPr>
              <a:t> </a:t>
            </a:r>
            <a:r>
              <a:rPr lang="en-US" dirty="0" err="1" smtClean="0">
                <a:solidFill>
                  <a:srgbClr val="222222"/>
                </a:solidFill>
                <a:latin typeface="Arial"/>
              </a:rPr>
              <a:t>ed</a:t>
            </a:r>
            <a:r>
              <a:rPr lang="en-US" dirty="0" smtClean="0">
                <a:solidFill>
                  <a:srgbClr val="222222"/>
                </a:solidFill>
                <a:latin typeface="Arial"/>
              </a:rPr>
              <a:t> </a:t>
            </a:r>
            <a:r>
              <a:rPr lang="en-US" dirty="0">
                <a:solidFill>
                  <a:srgbClr val="222222"/>
                </a:solidFill>
                <a:latin typeface="Arial"/>
              </a:rPr>
              <a:t>(</a:t>
            </a:r>
            <a:r>
              <a:rPr lang="en-US" dirty="0" smtClean="0">
                <a:solidFill>
                  <a:srgbClr val="222222"/>
                </a:solidFill>
                <a:latin typeface="Arial"/>
              </a:rPr>
              <a:t>2021).</a:t>
            </a:r>
            <a:r>
              <a:rPr lang="en-US" dirty="0">
                <a:solidFill>
                  <a:srgbClr val="222222"/>
                </a:solidFill>
                <a:latin typeface="Arial"/>
              </a:rPr>
              <a:t> </a:t>
            </a:r>
            <a:r>
              <a:rPr lang="en-US" i="1" dirty="0">
                <a:solidFill>
                  <a:srgbClr val="222222"/>
                </a:solidFill>
                <a:latin typeface="Arial"/>
              </a:rPr>
              <a:t>Evaluation and testing in nursing education</a:t>
            </a:r>
            <a:r>
              <a:rPr lang="en-US" dirty="0">
                <a:solidFill>
                  <a:srgbClr val="222222"/>
                </a:solidFill>
                <a:latin typeface="Arial"/>
              </a:rPr>
              <a:t>. Springer Publishing Company</a:t>
            </a:r>
            <a:r>
              <a:rPr lang="en-US" dirty="0" smtClean="0">
                <a:solidFill>
                  <a:srgbClr val="222222"/>
                </a:solidFill>
                <a:latin typeface="Arial"/>
              </a:rPr>
              <a:t>.</a:t>
            </a:r>
          </a:p>
          <a:p>
            <a:r>
              <a:rPr lang="en-US" dirty="0" err="1"/>
              <a:t>Hensel</a:t>
            </a:r>
            <a:r>
              <a:rPr lang="en-US" dirty="0"/>
              <a:t>, D., &amp; </a:t>
            </a:r>
            <a:r>
              <a:rPr lang="en-US" dirty="0" err="1"/>
              <a:t>Cifrino</a:t>
            </a:r>
            <a:r>
              <a:rPr lang="en-US" dirty="0"/>
              <a:t>, S. (2022). Item analysis and next-generation NCLEX. Nurse Educator, 47(5), 308-310. </a:t>
            </a:r>
          </a:p>
          <a:p>
            <a:r>
              <a:rPr lang="en-US" dirty="0" err="1" smtClean="0"/>
              <a:t>Quaigrain</a:t>
            </a:r>
            <a:r>
              <a:rPr lang="en-US" dirty="0"/>
              <a:t>, K., &amp; </a:t>
            </a:r>
            <a:r>
              <a:rPr lang="en-US" dirty="0" err="1"/>
              <a:t>Arhin</a:t>
            </a:r>
            <a:r>
              <a:rPr lang="en-US" dirty="0"/>
              <a:t>, A. K. (2017). Using reliability and item analysis to evaluate a teacher-developed test in educational measurement and evaluation. Cogent Education, 4(1), 1301013.</a:t>
            </a:r>
          </a:p>
          <a:p>
            <a:r>
              <a:rPr lang="en-US" dirty="0" err="1"/>
              <a:t>Kubiszyn</a:t>
            </a:r>
            <a:r>
              <a:rPr lang="en-US" dirty="0"/>
              <a:t>, T., &amp; </a:t>
            </a:r>
            <a:r>
              <a:rPr lang="en-US" dirty="0" err="1"/>
              <a:t>Borich</a:t>
            </a:r>
            <a:r>
              <a:rPr lang="en-US" dirty="0"/>
              <a:t>, G. D. (2024). Educational testing and measurement. John Wiley &amp; Sons..</a:t>
            </a:r>
          </a:p>
          <a:p>
            <a:r>
              <a:rPr lang="en-US" dirty="0" err="1"/>
              <a:t>Khanal</a:t>
            </a:r>
            <a:r>
              <a:rPr lang="en-US" dirty="0"/>
              <a:t>, J. (2024). Shifting identities: an examination of student perceptions and experiences in face-to-face and online learning in Nepal. Education and Information Technologies, 29(4), </a:t>
            </a:r>
            <a:r>
              <a:rPr lang="en-US" dirty="0" smtClean="0"/>
              <a:t>4287-4315</a:t>
            </a:r>
          </a:p>
          <a:p>
            <a:r>
              <a:rPr lang="en-US" dirty="0"/>
              <a:t>https://www.scribd.com/document/598082705/QUALITIES-OF-A-GOOD-TEST</a:t>
            </a:r>
            <a:endParaRPr lang="ar-EG" dirty="0"/>
          </a:p>
        </p:txBody>
      </p:sp>
    </p:spTree>
    <p:extLst>
      <p:ext uri="{BB962C8B-B14F-4D97-AF65-F5344CB8AC3E}">
        <p14:creationId xmlns:p14="http://schemas.microsoft.com/office/powerpoint/2010/main" val="3231883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9600" y="-533400"/>
            <a:ext cx="12801600" cy="7772400"/>
          </a:xfrm>
          <a:prstGeom prst="rect">
            <a:avLst/>
          </a:prstGeom>
        </p:spPr>
      </p:pic>
    </p:spTree>
    <p:extLst>
      <p:ext uri="{BB962C8B-B14F-4D97-AF65-F5344CB8AC3E}">
        <p14:creationId xmlns:p14="http://schemas.microsoft.com/office/powerpoint/2010/main" val="210963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 lvl="0" indent="-91440" algn="ctr">
              <a:lnSpc>
                <a:spcPct val="90000"/>
              </a:lnSpc>
              <a:spcBef>
                <a:spcPts val="1200"/>
              </a:spcBef>
              <a:spcAft>
                <a:spcPts val="200"/>
              </a:spcAft>
            </a:pPr>
            <a:r>
              <a:rPr lang="en-US" sz="2000" b="1" spc="0" dirty="0">
                <a:solidFill>
                  <a:srgbClr val="C00000"/>
                </a:solidFill>
                <a:latin typeface="Times New Roman"/>
                <a:ea typeface="+mn-ea"/>
                <a:cs typeface="+mn-cs"/>
              </a:rPr>
              <a:t> </a:t>
            </a:r>
            <a:r>
              <a:rPr lang="en-US" sz="3600" b="1" spc="0" dirty="0">
                <a:solidFill>
                  <a:srgbClr val="FF0000"/>
                </a:solidFill>
                <a:latin typeface="Times New Roman"/>
                <a:ea typeface="+mn-ea"/>
                <a:cs typeface="+mn-cs"/>
              </a:rPr>
              <a:t>Weighting Items.</a:t>
            </a:r>
            <a:endParaRPr lang="ar-EG" sz="3600" dirty="0">
              <a:solidFill>
                <a:srgbClr val="FF0000"/>
              </a:solidFill>
            </a:endParaRPr>
          </a:p>
        </p:txBody>
      </p:sp>
      <p:sp>
        <p:nvSpPr>
          <p:cNvPr id="3" name="Content Placeholder 2"/>
          <p:cNvSpPr>
            <a:spLocks noGrp="1"/>
          </p:cNvSpPr>
          <p:nvPr>
            <p:ph idx="1"/>
          </p:nvPr>
        </p:nvSpPr>
        <p:spPr>
          <a:xfrm>
            <a:off x="1097280" y="1860724"/>
            <a:ext cx="10058400" cy="5664026"/>
          </a:xfrm>
        </p:spPr>
        <p:txBody>
          <a:bodyPr>
            <a:normAutofit fontScale="85000" lnSpcReduction="10000"/>
          </a:bodyPr>
          <a:lstStyle/>
          <a:p>
            <a:pPr lvl="0" algn="just">
              <a:lnSpc>
                <a:spcPct val="210000"/>
              </a:lnSpc>
              <a:buClr>
                <a:srgbClr val="1CADE4"/>
              </a:buClr>
              <a:buFont typeface="Wingdings" pitchFamily="2" charset="2"/>
              <a:buChar char="§"/>
            </a:pPr>
            <a:r>
              <a:rPr lang="en-US" sz="3300" dirty="0">
                <a:solidFill>
                  <a:srgbClr val="000000"/>
                </a:solidFill>
                <a:latin typeface="Times New Roman"/>
                <a:cs typeface="+mj-cs"/>
              </a:rPr>
              <a:t>Weighting items involves </a:t>
            </a:r>
            <a:r>
              <a:rPr lang="en-US" sz="3300" dirty="0">
                <a:solidFill>
                  <a:srgbClr val="FF0000"/>
                </a:solidFill>
                <a:latin typeface="Times New Roman"/>
                <a:cs typeface="+mj-cs"/>
              </a:rPr>
              <a:t>assigning</a:t>
            </a:r>
            <a:r>
              <a:rPr lang="en-US" sz="3300" dirty="0">
                <a:solidFill>
                  <a:srgbClr val="000000"/>
                </a:solidFill>
                <a:latin typeface="Times New Roman"/>
                <a:cs typeface="+mj-cs"/>
              </a:rPr>
              <a:t> </a:t>
            </a:r>
            <a:r>
              <a:rPr lang="en-US" sz="3300" dirty="0">
                <a:solidFill>
                  <a:srgbClr val="FF0000"/>
                </a:solidFill>
                <a:latin typeface="Times New Roman"/>
                <a:cs typeface="+mj-cs"/>
              </a:rPr>
              <a:t>different importance</a:t>
            </a:r>
            <a:r>
              <a:rPr lang="en-US" sz="3300" dirty="0">
                <a:solidFill>
                  <a:srgbClr val="000000"/>
                </a:solidFill>
                <a:latin typeface="Times New Roman"/>
                <a:cs typeface="+mj-cs"/>
              </a:rPr>
              <a:t> or </a:t>
            </a:r>
            <a:r>
              <a:rPr lang="en-US" sz="3300" dirty="0">
                <a:solidFill>
                  <a:srgbClr val="FF0000"/>
                </a:solidFill>
                <a:latin typeface="Times New Roman"/>
                <a:cs typeface="+mj-cs"/>
              </a:rPr>
              <a:t>value</a:t>
            </a:r>
            <a:r>
              <a:rPr lang="en-US" sz="3300" dirty="0">
                <a:solidFill>
                  <a:srgbClr val="000000"/>
                </a:solidFill>
                <a:latin typeface="Times New Roman"/>
                <a:cs typeface="+mj-cs"/>
              </a:rPr>
              <a:t> to individual </a:t>
            </a:r>
            <a:r>
              <a:rPr lang="en-US" sz="3300" dirty="0">
                <a:solidFill>
                  <a:srgbClr val="FF0000"/>
                </a:solidFill>
                <a:latin typeface="Times New Roman"/>
                <a:cs typeface="+mj-cs"/>
              </a:rPr>
              <a:t>test items</a:t>
            </a:r>
            <a:r>
              <a:rPr lang="en-US" sz="3300" dirty="0">
                <a:solidFill>
                  <a:srgbClr val="000000"/>
                </a:solidFill>
                <a:latin typeface="Times New Roman"/>
                <a:cs typeface="+mj-cs"/>
              </a:rPr>
              <a:t> </a:t>
            </a:r>
            <a:r>
              <a:rPr lang="en-US" sz="3300" dirty="0">
                <a:solidFill>
                  <a:srgbClr val="FF0000"/>
                </a:solidFill>
                <a:latin typeface="Times New Roman"/>
                <a:cs typeface="+mj-cs"/>
              </a:rPr>
              <a:t>based on </a:t>
            </a:r>
            <a:r>
              <a:rPr lang="en-US" sz="3300" dirty="0">
                <a:solidFill>
                  <a:srgbClr val="000000"/>
                </a:solidFill>
                <a:latin typeface="Times New Roman"/>
                <a:cs typeface="+mj-cs"/>
              </a:rPr>
              <a:t>their </a:t>
            </a:r>
            <a:r>
              <a:rPr lang="en-US" sz="3300" dirty="0">
                <a:solidFill>
                  <a:srgbClr val="FF0000"/>
                </a:solidFill>
                <a:latin typeface="Times New Roman"/>
                <a:cs typeface="+mj-cs"/>
              </a:rPr>
              <a:t>significance</a:t>
            </a:r>
            <a:r>
              <a:rPr lang="en-US" sz="3300" dirty="0">
                <a:solidFill>
                  <a:srgbClr val="000000"/>
                </a:solidFill>
                <a:latin typeface="Times New Roman"/>
                <a:cs typeface="+mj-cs"/>
              </a:rPr>
              <a:t> in assessing </a:t>
            </a:r>
            <a:r>
              <a:rPr lang="en-US" sz="3300" dirty="0">
                <a:solidFill>
                  <a:srgbClr val="FF0000"/>
                </a:solidFill>
                <a:latin typeface="Times New Roman"/>
                <a:cs typeface="+mj-cs"/>
              </a:rPr>
              <a:t>learning </a:t>
            </a:r>
            <a:r>
              <a:rPr lang="en-US" sz="3300" dirty="0" smtClean="0">
                <a:solidFill>
                  <a:srgbClr val="FF0000"/>
                </a:solidFill>
                <a:latin typeface="Times New Roman"/>
                <a:cs typeface="+mj-cs"/>
              </a:rPr>
              <a:t>objectives</a:t>
            </a:r>
            <a:r>
              <a:rPr lang="en-US" sz="3300" dirty="0">
                <a:solidFill>
                  <a:srgbClr val="000000"/>
                </a:solidFill>
                <a:latin typeface="Times New Roman"/>
                <a:cs typeface="+mj-cs"/>
              </a:rPr>
              <a:t>,</a:t>
            </a:r>
            <a:r>
              <a:rPr lang="en-US" sz="3300" dirty="0" smtClean="0">
                <a:solidFill>
                  <a:srgbClr val="000000"/>
                </a:solidFill>
                <a:latin typeface="Times New Roman"/>
                <a:cs typeface="+mj-cs"/>
              </a:rPr>
              <a:t> </a:t>
            </a:r>
            <a:r>
              <a:rPr lang="en-US" sz="3300" dirty="0">
                <a:solidFill>
                  <a:srgbClr val="FF0000"/>
                </a:solidFill>
                <a:latin typeface="Times New Roman"/>
                <a:cs typeface="+mj-cs"/>
              </a:rPr>
              <a:t>objectives of the </a:t>
            </a:r>
            <a:r>
              <a:rPr lang="en-US" sz="3300" dirty="0" smtClean="0">
                <a:solidFill>
                  <a:srgbClr val="FF0000"/>
                </a:solidFill>
                <a:latin typeface="Times New Roman"/>
                <a:cs typeface="+mj-cs"/>
              </a:rPr>
              <a:t>course &amp; test blueprint</a:t>
            </a:r>
            <a:r>
              <a:rPr lang="en-US" sz="3300" dirty="0" smtClean="0">
                <a:solidFill>
                  <a:srgbClr val="000000"/>
                </a:solidFill>
                <a:latin typeface="Times New Roman"/>
                <a:cs typeface="+mj-cs"/>
              </a:rPr>
              <a:t>.</a:t>
            </a:r>
            <a:r>
              <a:rPr lang="en-US" sz="3300" dirty="0" smtClean="0">
                <a:cs typeface="+mj-cs"/>
              </a:rPr>
              <a:t> </a:t>
            </a:r>
            <a:r>
              <a:rPr lang="en-US" sz="3300" dirty="0">
                <a:solidFill>
                  <a:srgbClr val="242021"/>
                </a:solidFill>
                <a:latin typeface="Berkeley-Medium"/>
                <a:cs typeface="+mj-cs"/>
              </a:rPr>
              <a:t>It is difficult for teachers to justify that one item is worth 2 points while another is worth 1 point</a:t>
            </a:r>
            <a:r>
              <a:rPr lang="en-US" sz="3600" dirty="0">
                <a:solidFill>
                  <a:srgbClr val="242021"/>
                </a:solidFill>
                <a:latin typeface="Berkeley-Medium"/>
                <a:cs typeface="+mj-cs"/>
              </a:rPr>
              <a:t>.</a:t>
            </a:r>
          </a:p>
          <a:p>
            <a:pPr>
              <a:lnSpc>
                <a:spcPct val="200000"/>
              </a:lnSpc>
            </a:pPr>
            <a:r>
              <a:rPr lang="en-US" dirty="0"/>
              <a:t/>
            </a:r>
            <a:br>
              <a:rPr lang="en-US" dirty="0"/>
            </a:br>
            <a:endParaRPr lang="ar-EG" dirty="0"/>
          </a:p>
        </p:txBody>
      </p:sp>
    </p:spTree>
    <p:extLst>
      <p:ext uri="{BB962C8B-B14F-4D97-AF65-F5344CB8AC3E}">
        <p14:creationId xmlns:p14="http://schemas.microsoft.com/office/powerpoint/2010/main" val="3342384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spc="0" dirty="0">
                <a:solidFill>
                  <a:srgbClr val="FF0000"/>
                </a:solidFill>
                <a:latin typeface="Times New Roman"/>
              </a:rPr>
              <a:t>Weighting </a:t>
            </a:r>
            <a:r>
              <a:rPr lang="en-US" sz="3600" b="1" spc="0" dirty="0" err="1">
                <a:solidFill>
                  <a:srgbClr val="FF0000"/>
                </a:solidFill>
                <a:latin typeface="Times New Roman"/>
              </a:rPr>
              <a:t>Items.Cont</a:t>
            </a:r>
            <a:r>
              <a:rPr lang="en-US" sz="3600" b="1" spc="0" dirty="0">
                <a:solidFill>
                  <a:srgbClr val="FF0000"/>
                </a:solidFill>
                <a:latin typeface="Times New Roman"/>
              </a:rPr>
              <a:t>.,</a:t>
            </a:r>
            <a:endParaRPr lang="ar-EG" dirty="0"/>
          </a:p>
        </p:txBody>
      </p:sp>
      <p:sp>
        <p:nvSpPr>
          <p:cNvPr id="3" name="Content Placeholder 2"/>
          <p:cNvSpPr>
            <a:spLocks noGrp="1"/>
          </p:cNvSpPr>
          <p:nvPr>
            <p:ph idx="1"/>
          </p:nvPr>
        </p:nvSpPr>
        <p:spPr>
          <a:xfrm>
            <a:off x="1097280" y="1845734"/>
            <a:ext cx="10058400" cy="5183716"/>
          </a:xfrm>
        </p:spPr>
        <p:txBody>
          <a:bodyPr>
            <a:normAutofit/>
          </a:bodyPr>
          <a:lstStyle/>
          <a:p>
            <a:pPr lvl="0" algn="just">
              <a:lnSpc>
                <a:spcPct val="200000"/>
              </a:lnSpc>
              <a:buClr>
                <a:srgbClr val="1CADE4"/>
              </a:buClr>
              <a:buFont typeface="Wingdings" pitchFamily="2" charset="2"/>
              <a:buChar char="§"/>
            </a:pPr>
            <a:r>
              <a:rPr lang="en-US" sz="2800" dirty="0">
                <a:solidFill>
                  <a:srgbClr val="242021"/>
                </a:solidFill>
                <a:cs typeface="+mj-cs"/>
              </a:rPr>
              <a:t>Differential weighting implies that the teacher believes knowledge of one concept to be more important than knowledge of another concept. this emphasis would be </a:t>
            </a:r>
            <a:r>
              <a:rPr lang="en-US" sz="2800" dirty="0">
                <a:solidFill>
                  <a:srgbClr val="FF0000"/>
                </a:solidFill>
                <a:cs typeface="+mj-cs"/>
              </a:rPr>
              <a:t>reflected</a:t>
            </a:r>
            <a:r>
              <a:rPr lang="en-US" sz="2800" dirty="0">
                <a:solidFill>
                  <a:srgbClr val="242021"/>
                </a:solidFill>
                <a:cs typeface="+mj-cs"/>
              </a:rPr>
              <a:t> in the </a:t>
            </a:r>
            <a:r>
              <a:rPr lang="en-US" sz="2800" dirty="0">
                <a:solidFill>
                  <a:srgbClr val="FF0000"/>
                </a:solidFill>
                <a:cs typeface="+mj-cs"/>
              </a:rPr>
              <a:t>test blueprint</a:t>
            </a:r>
            <a:r>
              <a:rPr lang="en-US" sz="2800" dirty="0">
                <a:solidFill>
                  <a:srgbClr val="242021"/>
                </a:solidFill>
                <a:cs typeface="+mj-cs"/>
              </a:rPr>
              <a:t>, which specifies the number of items for each content area.</a:t>
            </a:r>
            <a:r>
              <a:rPr lang="en-US" sz="2800" dirty="0">
                <a:solidFill>
                  <a:prstClr val="black">
                    <a:lumMod val="75000"/>
                    <a:lumOff val="25000"/>
                  </a:prstClr>
                </a:solidFill>
                <a:cs typeface="+mj-cs"/>
              </a:rPr>
              <a:t> </a:t>
            </a:r>
            <a:br>
              <a:rPr lang="en-US" sz="2800" dirty="0">
                <a:solidFill>
                  <a:prstClr val="black">
                    <a:lumMod val="75000"/>
                    <a:lumOff val="25000"/>
                  </a:prstClr>
                </a:solidFill>
                <a:cs typeface="+mj-cs"/>
              </a:rPr>
            </a:br>
            <a:endParaRPr lang="ar-EG" sz="2800" dirty="0">
              <a:solidFill>
                <a:prstClr val="black">
                  <a:lumMod val="75000"/>
                  <a:lumOff val="25000"/>
                </a:prstClr>
              </a:solidFill>
              <a:cs typeface="+mj-cs"/>
            </a:endParaRPr>
          </a:p>
          <a:p>
            <a:pPr algn="just">
              <a:lnSpc>
                <a:spcPct val="200000"/>
              </a:lnSpc>
              <a:buFont typeface="Wingdings" pitchFamily="2" charset="2"/>
              <a:buChar char="§"/>
            </a:pPr>
            <a:endParaRPr lang="ar-EG" sz="2800" dirty="0">
              <a:cs typeface="+mj-cs"/>
            </a:endParaRPr>
          </a:p>
        </p:txBody>
      </p:sp>
    </p:spTree>
    <p:extLst>
      <p:ext uri="{BB962C8B-B14F-4D97-AF65-F5344CB8AC3E}">
        <p14:creationId xmlns:p14="http://schemas.microsoft.com/office/powerpoint/2010/main" val="2806422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949</TotalTime>
  <Words>3667</Words>
  <Application>Microsoft Office PowerPoint</Application>
  <PresentationFormat>Custom</PresentationFormat>
  <Paragraphs>510</Paragraphs>
  <Slides>73</Slides>
  <Notes>6</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Retrospect</vt:lpstr>
      <vt:lpstr>PowerPoint Presentation</vt:lpstr>
      <vt:lpstr>PowerPoint Presentation</vt:lpstr>
      <vt:lpstr>PowerPoint Presentation</vt:lpstr>
      <vt:lpstr>Introduction.</vt:lpstr>
      <vt:lpstr>Scoring. </vt:lpstr>
      <vt:lpstr>Grading. </vt:lpstr>
      <vt:lpstr>Example for Score and Grade.</vt:lpstr>
      <vt:lpstr> Weighting Items.</vt:lpstr>
      <vt:lpstr>Weighting Items.Cont.,</vt:lpstr>
      <vt:lpstr>Correction for Guessing </vt:lpstr>
      <vt:lpstr>Correction for Guessing.Cont., </vt:lpstr>
      <vt:lpstr>Correction Formula for Guessing.Cont,</vt:lpstr>
      <vt:lpstr>Correction Formula for Guessing.Cont,</vt:lpstr>
      <vt:lpstr>Purposes of Correction Formula. </vt:lpstr>
      <vt:lpstr>Item Analysis.</vt:lpstr>
      <vt:lpstr>Purposes of Item Analysis.  </vt:lpstr>
      <vt:lpstr>Steps of  Item Analysis.  </vt:lpstr>
      <vt:lpstr>   Example  for steps of  Item Analysis.  </vt:lpstr>
      <vt:lpstr>Steps of  Item Analysis.Cont.,</vt:lpstr>
      <vt:lpstr>Steps of  Item Analysis.Cont.,</vt:lpstr>
      <vt:lpstr>Steps of  Item Analysis.Cont.,</vt:lpstr>
      <vt:lpstr>PowerPoint Presentation</vt:lpstr>
      <vt:lpstr>A- Difficulty index:  </vt:lpstr>
      <vt:lpstr>Formula of Difficulty Index (DI).</vt:lpstr>
      <vt:lpstr> A- Difficulty index: Interpreting Difficulty Levels. </vt:lpstr>
      <vt:lpstr>Difficulty Index. Cont.,</vt:lpstr>
      <vt:lpstr>Example for Difficulty Index</vt:lpstr>
      <vt:lpstr>B-Discrimination index (DI)  </vt:lpstr>
      <vt:lpstr>B-Discrimination index (DI).Cont.,  </vt:lpstr>
      <vt:lpstr>B-Discrimination index (DI).Cont.,  </vt:lpstr>
      <vt:lpstr>B-Discrimination index (DI).Cont.,</vt:lpstr>
      <vt:lpstr>Interpreting Discrimination Result</vt:lpstr>
      <vt:lpstr>Example for Discrimination Index</vt:lpstr>
      <vt:lpstr>C- Distractor Analysis. </vt:lpstr>
      <vt:lpstr>C- Distractor Analysis. </vt:lpstr>
      <vt:lpstr>C- Distractor Analysis. </vt:lpstr>
      <vt:lpstr>C- Distractor Analysis. </vt:lpstr>
      <vt:lpstr>C- Distractor Analysis. </vt:lpstr>
      <vt:lpstr>C- Distractor Analysis. </vt:lpstr>
      <vt:lpstr>C- Distractor Analysis. </vt:lpstr>
      <vt:lpstr>C- Distractor Analysis. </vt:lpstr>
      <vt:lpstr>C- Distractor Analysis. </vt:lpstr>
      <vt:lpstr>6- Performing an Item Analysis by Hand:  </vt:lpstr>
      <vt:lpstr>6- Performing an Item Analysis by Hand:  </vt:lpstr>
      <vt:lpstr>6- Performing an Item Analysis by Hand:  </vt:lpstr>
      <vt:lpstr>6- Performing an Item Analysis by Hand:  </vt:lpstr>
      <vt:lpstr>6- Performing an Item Analysis by Hand:  </vt:lpstr>
      <vt:lpstr>6- Performing an Item Analysis by Hand:  </vt:lpstr>
      <vt:lpstr>step 1: Collect Student Responses </vt:lpstr>
      <vt:lpstr>Step 2: Calculate the Difficulty Index (P-value)</vt:lpstr>
      <vt:lpstr>PowerPoint Presentation</vt:lpstr>
      <vt:lpstr>Step 3: Calculate the Discrimination Index (D-value)</vt:lpstr>
      <vt:lpstr>Step 3: Calculate the Discrimination Index (D-value)</vt:lpstr>
      <vt:lpstr>Step 4: Analyze Distractors</vt:lpstr>
      <vt:lpstr>Final Analysis and Recommendations</vt:lpstr>
      <vt:lpstr>The effectiveness of a test is evaluated based on the following  </vt:lpstr>
      <vt:lpstr>PowerPoint Presentation</vt:lpstr>
      <vt:lpstr>Efficiency</vt:lpstr>
      <vt:lpstr>Efficiency</vt:lpstr>
      <vt:lpstr>Difficulty</vt:lpstr>
      <vt:lpstr>Discrimination </vt:lpstr>
      <vt:lpstr>Relevance</vt:lpstr>
      <vt:lpstr>Fairness</vt:lpstr>
      <vt:lpstr>Objective</vt:lpstr>
      <vt:lpstr>Absence of bias</vt:lpstr>
      <vt:lpstr>Balance</vt:lpstr>
      <vt:lpstr>Reliability</vt:lpstr>
      <vt:lpstr> Validity </vt:lpstr>
      <vt:lpstr>Post-Test Report</vt:lpstr>
      <vt:lpstr>Post test discussions can be beneficial to both teachers and students if: </vt:lpstr>
      <vt:lpstr>Post test discussions can be beneficial to both teachers and students if :</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Lenovo</cp:lastModifiedBy>
  <cp:revision>59</cp:revision>
  <dcterms:created xsi:type="dcterms:W3CDTF">2024-10-23T09:06:01Z</dcterms:created>
  <dcterms:modified xsi:type="dcterms:W3CDTF">2025-04-09T15:44:23Z</dcterms:modified>
</cp:coreProperties>
</file>